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70" r:id="rId5"/>
  </p:sldMasterIdLst>
  <p:notesMasterIdLst>
    <p:notesMasterId r:id="rId13"/>
  </p:notesMasterIdLst>
  <p:handoutMasterIdLst>
    <p:handoutMasterId r:id="rId14"/>
  </p:handoutMasterIdLst>
  <p:sldIdLst>
    <p:sldId id="653" r:id="rId6"/>
    <p:sldId id="700" r:id="rId7"/>
    <p:sldId id="692" r:id="rId8"/>
    <p:sldId id="693" r:id="rId9"/>
    <p:sldId id="701" r:id="rId10"/>
    <p:sldId id="702" r:id="rId11"/>
    <p:sldId id="695" r:id="rId12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īss Kļaviņš" initials="MK" lastIdx="4" clrIdx="0">
    <p:extLst>
      <p:ext uri="{19B8F6BF-5375-455C-9EA6-DF929625EA0E}">
        <p15:presenceInfo xmlns:p15="http://schemas.microsoft.com/office/powerpoint/2012/main" userId="S-1-5-21-2239226141-2731991373-3118372019-11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900"/>
    <a:srgbClr val="669894"/>
    <a:srgbClr val="00534C"/>
    <a:srgbClr val="4D8782"/>
    <a:srgbClr val="1A645E"/>
    <a:srgbClr val="F2F2F2"/>
    <a:srgbClr val="FFFFFF"/>
    <a:srgbClr val="666666"/>
    <a:srgbClr val="999999"/>
    <a:srgbClr val="CCD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3842" autoAdjust="0"/>
  </p:normalViewPr>
  <p:slideViewPr>
    <p:cSldViewPr snapToGrid="0" showGuides="1">
      <p:cViewPr varScale="1">
        <p:scale>
          <a:sx n="67" d="100"/>
          <a:sy n="67" d="100"/>
        </p:scale>
        <p:origin x="5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D943AD-C61F-434E-823B-00E29BAE96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FAE6C2-CA27-4B27-A04B-BAA538D63A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FB6C4-5BFB-4BFC-AB80-7ABCE9330856}" type="datetimeFigureOut">
              <a:rPr lang="lv-LV" smtClean="0"/>
              <a:t>27.05.2021</a:t>
            </a:fld>
            <a:endParaRPr lang="lv-LV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D8AAA-A60A-49A3-BD14-E67FEB3256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18CB20-F32D-43DB-9E36-09AED2BBDE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AD5CC-B65A-42D3-8251-5414DE0BC94F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36010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AB3A2-9537-4CF9-8EF4-B80255E79BCA}" type="datetimeFigureOut">
              <a:rPr lang="lv-LV" smtClean="0"/>
              <a:t>27.05.2021</a:t>
            </a:fld>
            <a:endParaRPr lang="lv-LV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37E9C-FA85-4B97-BDF8-6B89A1DE139E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9183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37E9C-FA85-4B97-BDF8-6B89A1DE139E}" type="slidenum">
              <a:rPr lang="lv-LV" smtClean="0"/>
              <a:t>2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36213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	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37E9C-FA85-4B97-BDF8-6B89A1DE139E}" type="slidenum">
              <a:rPr lang="lv-LV" smtClean="0"/>
              <a:t>3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03791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37E9C-FA85-4B97-BDF8-6B89A1DE139E}" type="slidenum">
              <a:rPr lang="lv-LV" smtClean="0"/>
              <a:t>4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52403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37E9C-FA85-4B97-BDF8-6B89A1DE139E}" type="slidenum">
              <a:rPr lang="lv-LV" smtClean="0"/>
              <a:t>5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5940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37E9C-FA85-4B97-BDF8-6B89A1DE139E}" type="slidenum">
              <a:rPr lang="lv-LV" smtClean="0"/>
              <a:t>6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36213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43E4E42-120E-4079-90A7-11666F3A7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5825" y="3248025"/>
            <a:ext cx="4600575" cy="25050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80A9A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endParaRPr lang="lv-LV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90D380B-047D-4106-B099-3C4D80C12D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813" y="0"/>
            <a:ext cx="2625745" cy="2441575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EB0A47D-9400-44AB-96FD-AEDBA3B2EE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63688" y="3248026"/>
            <a:ext cx="4429125" cy="1924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00534C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endParaRPr lang="lv-LV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C4BD2D5-7739-4CCF-ACE2-FDAFC96E9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3690" y="5356224"/>
            <a:ext cx="4429124" cy="3968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lv-LV"/>
              <a:t>Name, Profession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A593AB73-A7D5-42D5-9273-3A9A223B1C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3689" y="5755217"/>
            <a:ext cx="4429125" cy="2576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rgbClr val="96969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lv-LV"/>
              <a:t>Location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1E17A74-7AE3-4D26-A931-7D40AA3D37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63689" y="5981619"/>
            <a:ext cx="4429125" cy="3118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rgbClr val="96969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lv-LV"/>
              <a:t>Date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F83EC9FC-40D8-4BFC-906F-018C90AB95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0347" y="6643584"/>
            <a:ext cx="6101654" cy="20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17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8697FDDD-EA32-499A-828F-D2AA1DDFD6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908" y="749293"/>
            <a:ext cx="1657279" cy="1589315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FB592F-2DC1-4BD7-A8E2-3394BD3989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300" y="4654303"/>
            <a:ext cx="4191000" cy="1866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A645E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lv-LV"/>
              <a:t>Headline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31023A6-2F61-4955-8328-2F71385745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lv-LV" dirty="0"/>
          </a:p>
        </p:txBody>
      </p:sp>
      <p:sp>
        <p:nvSpPr>
          <p:cNvPr id="18" name="Slide Number Placeholder 11">
            <a:extLst>
              <a:ext uri="{FF2B5EF4-FFF2-40B4-BE49-F238E27FC236}">
                <a16:creationId xmlns:a16="http://schemas.microsoft.com/office/drawing/2014/main" id="{B49CB71C-CDFE-4BBA-B9FE-C4C55A307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482600" cy="501650"/>
          </a:xfrm>
          <a:prstGeom prst="rect">
            <a:avLst/>
          </a:prstGeom>
          <a:solidFill>
            <a:srgbClr val="F2F2F2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75D73-3169-4018-A095-86E36444AC1A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88387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D376586-7A44-4600-A613-A664C233A3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E28E8E5-2D80-40C6-A5B3-B2DC63D1D3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850" y="942976"/>
            <a:ext cx="4827270" cy="91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00534C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endParaRPr lang="lv-LV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D5476F9-1E34-4A53-97B8-A26A384F8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4850" y="2250017"/>
            <a:ext cx="4827270" cy="36650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rgbClr val="96969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lv-LV"/>
              <a:t>Text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63C469B-3028-40E0-9405-5183FDF6DD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0153" y="1"/>
            <a:ext cx="1006108" cy="93798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4CA74C3-707D-4BBF-B1D2-6A014D95896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" y="0"/>
            <a:ext cx="6096000" cy="205306"/>
          </a:xfrm>
          <a:prstGeom prst="rect">
            <a:avLst/>
          </a:prstGeom>
        </p:spPr>
      </p:pic>
      <p:sp>
        <p:nvSpPr>
          <p:cNvPr id="22" name="Slide Number Placeholder 11">
            <a:extLst>
              <a:ext uri="{FF2B5EF4-FFF2-40B4-BE49-F238E27FC236}">
                <a16:creationId xmlns:a16="http://schemas.microsoft.com/office/drawing/2014/main" id="{72FCF7AD-5C62-4A0E-8E9F-FE3C8AC9E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482600" cy="501650"/>
          </a:xfrm>
          <a:prstGeom prst="rect">
            <a:avLst/>
          </a:prstGeom>
          <a:solidFill>
            <a:srgbClr val="F2F2F2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75D73-3169-4018-A095-86E36444AC1A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28353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17154E7-1CCC-4443-9BAB-40C8C836B7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6652694"/>
            <a:ext cx="6096000" cy="20530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7866BA3-8BD5-4BF4-A630-B0656108A4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0"/>
            <a:ext cx="6096000" cy="20530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B909838-32CF-4DF8-A1FF-BF9C35838D0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0153" y="1"/>
            <a:ext cx="1006108" cy="937986"/>
          </a:xfrm>
          <a:prstGeom prst="rect">
            <a:avLst/>
          </a:prstGeom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898A9D7-10C0-4B27-BD2C-739D7B4386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621" y="1363865"/>
            <a:ext cx="5404379" cy="312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 b="1">
                <a:solidFill>
                  <a:srgbClr val="4D878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lv-LV"/>
              <a:t>Subtitle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6FAFE0E3-C026-4A88-AD68-22C0D66433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621" y="970581"/>
            <a:ext cx="5404379" cy="384817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rgbClr val="00534C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lv-LV"/>
              <a:t>Headline</a:t>
            </a:r>
          </a:p>
        </p:txBody>
      </p:sp>
      <p:sp>
        <p:nvSpPr>
          <p:cNvPr id="22" name="Slide Number Placeholder 11">
            <a:extLst>
              <a:ext uri="{FF2B5EF4-FFF2-40B4-BE49-F238E27FC236}">
                <a16:creationId xmlns:a16="http://schemas.microsoft.com/office/drawing/2014/main" id="{82C901E7-57F6-4521-8702-6FECC116A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482600" cy="501650"/>
          </a:xfrm>
          <a:prstGeom prst="rect">
            <a:avLst/>
          </a:prstGeom>
          <a:solidFill>
            <a:srgbClr val="F2F2F2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75D73-3169-4018-A095-86E36444AC1A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40571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C299A1-9B57-462C-8166-33E3A59D9C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621" y="1363865"/>
            <a:ext cx="5404379" cy="312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 b="1">
                <a:solidFill>
                  <a:srgbClr val="4D878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lv-LV"/>
              <a:t>Subtitle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52A3CDE-9D87-42CE-9678-E8EEB4F28D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621" y="970581"/>
            <a:ext cx="5404379" cy="384817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rgbClr val="00534C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lv-LV"/>
              <a:t>Headline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7866BA3-8BD5-4BF4-A630-B0656108A4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6096000" cy="20530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B909838-32CF-4DF8-A1FF-BF9C35838D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0153" y="1"/>
            <a:ext cx="1006108" cy="937986"/>
          </a:xfrm>
          <a:prstGeom prst="rect">
            <a:avLst/>
          </a:prstGeom>
        </p:spPr>
      </p:pic>
      <p:sp>
        <p:nvSpPr>
          <p:cNvPr id="20" name="Slide Number Placeholder 11">
            <a:extLst>
              <a:ext uri="{FF2B5EF4-FFF2-40B4-BE49-F238E27FC236}">
                <a16:creationId xmlns:a16="http://schemas.microsoft.com/office/drawing/2014/main" id="{70D4F25F-166A-4D0D-9A08-CAA45E5E1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482600" cy="501650"/>
          </a:xfrm>
          <a:prstGeom prst="rect">
            <a:avLst/>
          </a:prstGeom>
          <a:solidFill>
            <a:srgbClr val="F2F2F2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75D73-3169-4018-A095-86E36444AC1A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0778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kšs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7713520A-B324-422E-B9C5-A397CFBE9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482600" cy="501650"/>
          </a:xfrm>
          <a:prstGeom prst="rect">
            <a:avLst/>
          </a:prstGeom>
          <a:solidFill>
            <a:srgbClr val="F2F2F2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75D73-3169-4018-A095-86E36444AC1A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2908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9C040833-3731-4C54-A9FF-95FE3A070C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813" y="0"/>
            <a:ext cx="2625745" cy="244157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97C60EB-34CC-4DE6-A638-D55D0F9818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6652694"/>
            <a:ext cx="6096000" cy="205306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D8D3753-1DF0-472F-8308-33245C437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300" y="4654303"/>
            <a:ext cx="4193605" cy="1866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669894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lv-LV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66560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8697FDDD-EA32-499A-828F-D2AA1DDFD6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908" y="749293"/>
            <a:ext cx="1657279" cy="1589315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FB592F-2DC1-4BD7-A8E2-3394BD3989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300" y="4654303"/>
            <a:ext cx="4191000" cy="1866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A645E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lv-LV"/>
              <a:t>Headline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31023A6-2F61-4955-8328-2F71385745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617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D376586-7A44-4600-A613-A664C233A3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0"/>
            <a:ext cx="6069724" cy="6858000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E28E8E5-2D80-40C6-A5B3-B2DC63D1D3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850" y="942976"/>
            <a:ext cx="4827270" cy="91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00534C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endParaRPr lang="lv-LV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D5476F9-1E34-4A53-97B8-A26A384F8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4850" y="2250017"/>
            <a:ext cx="4827270" cy="36650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rgbClr val="96969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lv-LV"/>
              <a:t>Text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63C469B-3028-40E0-9405-5183FDF6DD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0153" y="1"/>
            <a:ext cx="1006108" cy="93798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4CA74C3-707D-4BBF-B1D2-6A014D95896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" y="0"/>
            <a:ext cx="6096000" cy="20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61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17154E7-1CCC-4443-9BAB-40C8C836B7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6652694"/>
            <a:ext cx="6096000" cy="20530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7866BA3-8BD5-4BF4-A630-B0656108A4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0"/>
            <a:ext cx="6096000" cy="20530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B909838-32CF-4DF8-A1FF-BF9C35838D0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0153" y="1"/>
            <a:ext cx="1006108" cy="937986"/>
          </a:xfrm>
          <a:prstGeom prst="rect">
            <a:avLst/>
          </a:prstGeom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898A9D7-10C0-4B27-BD2C-739D7B4386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621" y="1363865"/>
            <a:ext cx="5404379" cy="312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 b="1">
                <a:solidFill>
                  <a:srgbClr val="4D878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lv-LV"/>
              <a:t>Subtitle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6FAFE0E3-C026-4A88-AD68-22C0D66433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621" y="970581"/>
            <a:ext cx="5404379" cy="384817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rgbClr val="00534C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lv-LV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363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C299A1-9B57-462C-8166-33E3A59D9C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621" y="1363865"/>
            <a:ext cx="5404379" cy="312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 b="1">
                <a:solidFill>
                  <a:srgbClr val="4D878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lv-LV"/>
              <a:t>Subtitle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52A3CDE-9D87-42CE-9678-E8EEB4F28D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621" y="970581"/>
            <a:ext cx="5404379" cy="384817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rgbClr val="00534C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lv-LV"/>
              <a:t>Headline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7866BA3-8BD5-4BF4-A630-B0656108A4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6096000" cy="20530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B909838-32CF-4DF8-A1FF-BF9C35838D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0153" y="1"/>
            <a:ext cx="1006108" cy="9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9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kšs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531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43E4E42-120E-4079-90A7-11666F3A7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5825" y="3248025"/>
            <a:ext cx="4600575" cy="25050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80A9A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endParaRPr lang="lv-LV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90D380B-047D-4106-B099-3C4D80C12D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813" y="0"/>
            <a:ext cx="2625745" cy="2441575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EB0A47D-9400-44AB-96FD-AEDBA3B2EE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63688" y="3248026"/>
            <a:ext cx="4429125" cy="1924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00534C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endParaRPr lang="lv-LV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C4BD2D5-7739-4CCF-ACE2-FDAFC96E9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3690" y="5356224"/>
            <a:ext cx="4429124" cy="3968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lv-LV"/>
              <a:t>Name, Profession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A593AB73-A7D5-42D5-9273-3A9A223B1C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3689" y="5755217"/>
            <a:ext cx="4429125" cy="2576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rgbClr val="96969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lv-LV"/>
              <a:t>Location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1E17A74-7AE3-4D26-A931-7D40AA3D37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63689" y="5981619"/>
            <a:ext cx="4429125" cy="3118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rgbClr val="96969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lv-LV"/>
              <a:t>Date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F83EC9FC-40D8-4BFC-906F-018C90AB95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0346" y="6651970"/>
            <a:ext cx="6101654" cy="20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0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9C040833-3731-4C54-A9FF-95FE3A070C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813" y="0"/>
            <a:ext cx="2625745" cy="244157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97C60EB-34CC-4DE6-A638-D55D0F9818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6652694"/>
            <a:ext cx="6096000" cy="205306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D8D3753-1DF0-472F-8308-33245C437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300" y="4654303"/>
            <a:ext cx="4193605" cy="1866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669894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lv-LV"/>
              <a:t>Headline</a:t>
            </a:r>
          </a:p>
        </p:txBody>
      </p:sp>
      <p:sp>
        <p:nvSpPr>
          <p:cNvPr id="20" name="Slide Number Placeholder 11">
            <a:extLst>
              <a:ext uri="{FF2B5EF4-FFF2-40B4-BE49-F238E27FC236}">
                <a16:creationId xmlns:a16="http://schemas.microsoft.com/office/drawing/2014/main" id="{98AFDCEF-BDDE-4431-B0FD-F6E83C97A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482600" cy="501650"/>
          </a:xfrm>
          <a:prstGeom prst="rect">
            <a:avLst/>
          </a:prstGeom>
          <a:solidFill>
            <a:srgbClr val="F2F2F2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75D73-3169-4018-A095-86E36444AC1A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24639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8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90EF376D-C02D-44E2-B99C-AD2F729B2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482600" cy="501650"/>
          </a:xfrm>
          <a:prstGeom prst="rect">
            <a:avLst/>
          </a:prstGeom>
          <a:solidFill>
            <a:srgbClr val="F2F2F2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75D73-3169-4018-A095-86E36444AC1A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34A97D-DFD3-44B0-B5E9-94EC0F66DFD9}"/>
              </a:ext>
            </a:extLst>
          </p:cNvPr>
          <p:cNvSpPr txBox="1"/>
          <p:nvPr userDrawn="1"/>
        </p:nvSpPr>
        <p:spPr>
          <a:xfrm>
            <a:off x="2434518" y="52418"/>
            <a:ext cx="40982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5200" dirty="0">
                <a:solidFill>
                  <a:schemeClr val="bg2">
                    <a:lumMod val="90000"/>
                  </a:schemeClr>
                </a:solidFill>
              </a:rPr>
              <a:t>PROJEKTS</a:t>
            </a:r>
            <a:endParaRPr lang="en-GB" sz="52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4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d.gov.lv/uploads/files/Dokumenti/Riska%20zi%C5%86ojumi/Nacion%C4%81l%C4%81%20NILLTPF%20risku%20nov%C4%93rt%C4%93juma%20zi%C5%86ojuma%20kopsavilkums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75F70F-D947-46D5-A16E-90D824812F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9797" y="2736912"/>
            <a:ext cx="9664378" cy="17707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sz="2600" dirty="0">
                <a:solidFill>
                  <a:srgbClr val="00534C"/>
                </a:solidFill>
                <a:latin typeface="+mj-lt"/>
              </a:rPr>
              <a:t>Nacionālais NILLTPF risku novērtējums: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sz="2600" dirty="0">
                <a:solidFill>
                  <a:srgbClr val="00534C"/>
                </a:solidFill>
                <a:latin typeface="+mj-lt"/>
              </a:rPr>
              <a:t>juridisko personu NILLTPF riski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lv-LV" sz="26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sz="1400" dirty="0">
                <a:latin typeface="+mj-lt"/>
              </a:rPr>
              <a:t>Seminārs «Kredītiestāžu un uzņēmumu sadarbība naudas atmazgāšanas novēršanā»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lv-LV" sz="2600" dirty="0">
              <a:latin typeface="+mj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AECFD5-0A47-4D9E-8E14-0DDD39FB47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9797" y="5508049"/>
            <a:ext cx="9797728" cy="73082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dirty="0">
                <a:solidFill>
                  <a:schemeClr val="bg2">
                    <a:lumMod val="25000"/>
                  </a:schemeClr>
                </a:solidFill>
              </a:rPr>
              <a:t>Rīga, Latvija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dirty="0">
                <a:solidFill>
                  <a:schemeClr val="bg2">
                    <a:lumMod val="25000"/>
                  </a:schemeClr>
                </a:solidFill>
              </a:rPr>
              <a:t>2021. gada 27. maijā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lv-LV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AAB5B6E-491B-4728-B038-2DE08CA08CCF}"/>
              </a:ext>
            </a:extLst>
          </p:cNvPr>
          <p:cNvSpPr txBox="1">
            <a:spLocks/>
          </p:cNvSpPr>
          <p:nvPr/>
        </p:nvSpPr>
        <p:spPr>
          <a:xfrm>
            <a:off x="879797" y="4698155"/>
            <a:ext cx="9797728" cy="7308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rgbClr val="96969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b="1" dirty="0">
                <a:solidFill>
                  <a:schemeClr val="bg2">
                    <a:lumMod val="25000"/>
                  </a:schemeClr>
                </a:solidFill>
              </a:rPr>
              <a:t>Matīss Kļaviņš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dirty="0">
                <a:solidFill>
                  <a:schemeClr val="bg2">
                    <a:lumMod val="25000"/>
                  </a:schemeClr>
                </a:solidFill>
              </a:rPr>
              <a:t>Finanšu izlūkošanas dienesta Stratēģiskās analīzes nodaļas riska analītiķis</a:t>
            </a:r>
          </a:p>
        </p:txBody>
      </p:sp>
    </p:spTree>
    <p:extLst>
      <p:ext uri="{BB962C8B-B14F-4D97-AF65-F5344CB8AC3E}">
        <p14:creationId xmlns:p14="http://schemas.microsoft.com/office/powerpoint/2010/main" val="57778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BE23A2D-2CCD-48D5-A7A4-FF1CE262A9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850" y="942976"/>
            <a:ext cx="4758766" cy="4953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sz="2000" dirty="0">
                <a:latin typeface="+mj-lt"/>
              </a:rPr>
              <a:t>NRA </a:t>
            </a:r>
            <a:endParaRPr lang="lv-LV" sz="1600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62D3AA-2E3A-4EC6-A8FA-4B7761C40EDB}"/>
              </a:ext>
            </a:extLst>
          </p:cNvPr>
          <p:cNvSpPr/>
          <p:nvPr/>
        </p:nvSpPr>
        <p:spPr>
          <a:xfrm>
            <a:off x="704848" y="1692582"/>
            <a:ext cx="47587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Verdana" panose="020B0604030504040204" pitchFamily="34" charset="0"/>
              <a:buChar char="›"/>
            </a:pPr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Starptautiskie standarti noziedzīgi iegūtu līdzekļu legalizācijas (NILL), terorisma finansēšanas (TF) un </a:t>
            </a:r>
            <a:r>
              <a:rPr lang="lv-LV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proliferācijas</a:t>
            </a:r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finansēšanas (PF) novēršanā nosaka, ka valstīm ir jāapzinās, jānovērtē un jāsaprot nacionālie NILLTPF riski. </a:t>
            </a:r>
          </a:p>
          <a:p>
            <a:pPr marL="285750" indent="-285750">
              <a:buFont typeface="Verdana" panose="020B0604030504040204" pitchFamily="34" charset="0"/>
              <a:buChar char="›"/>
            </a:pPr>
            <a:endParaRPr lang="lv-LV" sz="1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285750" indent="-285750">
              <a:buFont typeface="Verdana" panose="020B0604030504040204" pitchFamily="34" charset="0"/>
              <a:buChar char="›"/>
            </a:pPr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Ievērojot NILLTPF shēmu globālo raksturu, svarīgi katrai valstij regulāri un kvalitatīvi veikt risku novērtējumu. </a:t>
            </a:r>
          </a:p>
          <a:p>
            <a:pPr marL="285750" indent="-285750">
              <a:buFont typeface="Verdana" panose="020B0604030504040204" pitchFamily="34" charset="0"/>
              <a:buChar char="›"/>
            </a:pPr>
            <a:endParaRPr lang="lv-LV" sz="1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285750" indent="-285750">
              <a:buFont typeface="Verdana" panose="020B0604030504040204" pitchFamily="34" charset="0"/>
              <a:buChar char="›"/>
            </a:pPr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Arī Eiropas Komisijas Pārnacionālais riska novērtējums tiek gatavots saskaņā ar Eiropas Savienības valstu risku novērtējumiem. </a:t>
            </a:r>
          </a:p>
          <a:p>
            <a:pPr marL="285750" indent="-285750">
              <a:buFont typeface="Verdana" panose="020B0604030504040204" pitchFamily="34" charset="0"/>
              <a:buChar char="›"/>
            </a:pPr>
            <a:endParaRPr lang="lv-LV" sz="1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285750" indent="-285750">
              <a:buFont typeface="Verdana" panose="020B0604030504040204" pitchFamily="34" charset="0"/>
              <a:buChar char="›"/>
            </a:pPr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Secīgi Finanšu izlūkošanas dienests sadarbībā ar tiesībaizsardzības iestādēm, uzraudzības un kontroles institūcijām un citām iesaistītajām organizācijām izstrādā Nacionālo risku novērtējumu (NRA).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99DB0F-841C-4E03-A0C9-FA253597DBEC}"/>
              </a:ext>
            </a:extLst>
          </p:cNvPr>
          <p:cNvSpPr/>
          <p:nvPr/>
        </p:nvSpPr>
        <p:spPr>
          <a:xfrm>
            <a:off x="6728384" y="1692582"/>
            <a:ext cx="475876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2020. gadā Finanšu izlūkošanas dienests sadarbībā ar līdzatbildīgajām institūcijām veica NRA 2017. – 2019. gadam.* </a:t>
            </a:r>
          </a:p>
          <a:p>
            <a:endParaRPr lang="lv-LV" sz="1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endParaRPr lang="lv-LV" sz="1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r>
              <a:rPr lang="lv-LV" sz="1400" i="1" dirty="0">
                <a:solidFill>
                  <a:srgbClr val="FFC000"/>
                </a:solidFill>
              </a:rPr>
              <a:t>NRA nepieciešamība: </a:t>
            </a:r>
          </a:p>
          <a:p>
            <a:pPr marL="285750" indent="-285750">
              <a:buFont typeface="Verdana" panose="020B0604030504040204" pitchFamily="34" charset="0"/>
              <a:buChar char="›"/>
            </a:pPr>
            <a:endParaRPr lang="lv-LV" sz="1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Verdana" panose="020B0604030504040204" pitchFamily="34" charset="0"/>
              <a:buChar char="›"/>
            </a:pPr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laicīga risku un to radīto seku apzināšana un identificēšana;  </a:t>
            </a:r>
          </a:p>
          <a:p>
            <a:pPr marL="285750" indent="-285750">
              <a:buFont typeface="Verdana" panose="020B0604030504040204" pitchFamily="34" charset="0"/>
              <a:buChar char="›"/>
            </a:pPr>
            <a:endParaRPr lang="lv-LV" sz="1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Verdana" panose="020B0604030504040204" pitchFamily="34" charset="0"/>
              <a:buChar char="›"/>
            </a:pPr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proaktīva pasākumu veikšana identificēto risku samazināšanai un novēršanai; </a:t>
            </a:r>
          </a:p>
          <a:p>
            <a:pPr marL="285750" indent="-285750">
              <a:buFont typeface="Verdana" panose="020B0604030504040204" pitchFamily="34" charset="0"/>
              <a:buChar char="›"/>
            </a:pPr>
            <a:endParaRPr lang="lv-LV" sz="1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Verdana" panose="020B0604030504040204" pitchFamily="34" charset="0"/>
              <a:buChar char="›"/>
            </a:pPr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veicināta izpratnes veidošana;</a:t>
            </a:r>
          </a:p>
          <a:p>
            <a:pPr marL="285750" indent="-285750">
              <a:buFont typeface="Verdana" panose="020B0604030504040204" pitchFamily="34" charset="0"/>
              <a:buChar char="›"/>
            </a:pPr>
            <a:endParaRPr lang="lv-LV" sz="1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Verdana" panose="020B0604030504040204" pitchFamily="34" charset="0"/>
              <a:buChar char="›"/>
            </a:pPr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pamats NILLTPF novēršanas politikas veidošanai.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67D2C4-4E29-4281-8C3C-469803F63EAE}"/>
              </a:ext>
            </a:extLst>
          </p:cNvPr>
          <p:cNvCxnSpPr>
            <a:cxnSpLocks/>
          </p:cNvCxnSpPr>
          <p:nvPr/>
        </p:nvCxnSpPr>
        <p:spPr>
          <a:xfrm>
            <a:off x="6728384" y="2594007"/>
            <a:ext cx="4758766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246FEEEA-5063-4F5E-9BC0-27FC65AB95F0}"/>
              </a:ext>
            </a:extLst>
          </p:cNvPr>
          <p:cNvSpPr/>
          <p:nvPr/>
        </p:nvSpPr>
        <p:spPr>
          <a:xfrm>
            <a:off x="6728384" y="5509012"/>
            <a:ext cx="4758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sz="800" i="1" dirty="0">
                <a:solidFill>
                  <a:schemeClr val="bg2">
                    <a:lumMod val="25000"/>
                  </a:schemeClr>
                </a:solidFill>
              </a:rPr>
              <a:t>*NRA kopsavilkuma ziņojums 2021. gada 5. martā publicēts FID tīmekļa vietnē:</a:t>
            </a:r>
          </a:p>
          <a:p>
            <a:pPr algn="r"/>
            <a:r>
              <a:rPr lang="lv-LV" sz="800" i="1" dirty="0">
                <a:solidFill>
                  <a:schemeClr val="bg2">
                    <a:lumMod val="25000"/>
                  </a:schemeClr>
                </a:solidFill>
                <a:hlinkClick r:id="rId3"/>
              </a:rPr>
              <a:t>https://www.fid.gov.lv/uploads/files/Dokumenti/Riska%20zi%C5%86ojumi/Nacion%C4%81l%C4%81%20NILLTPF%20risku%20nov%C4%93rt%C4%93juma%20zi%C5%86ojuma%20kopsavilkums.pdf</a:t>
            </a:r>
            <a:r>
              <a:rPr lang="lv-LV" sz="8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6328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BE23A2D-2CCD-48D5-A7A4-FF1CE262A9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850" y="942975"/>
            <a:ext cx="4758766" cy="8007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sz="2000" dirty="0"/>
              <a:t>JP riski (1/3)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6EA969-E53F-484D-97D4-CD05C85D35A2}"/>
              </a:ext>
            </a:extLst>
          </p:cNvPr>
          <p:cNvSpPr/>
          <p:nvPr/>
        </p:nvSpPr>
        <p:spPr>
          <a:xfrm>
            <a:off x="6728384" y="5274231"/>
            <a:ext cx="45085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sz="10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* </a:t>
            </a:r>
            <a:r>
              <a:rPr lang="lv-LV" sz="1000" i="1" dirty="0">
                <a:latin typeface="+mj-lt"/>
              </a:rPr>
              <a:t>Individuālie uzņēmumi, zemnieku, zvejnieku saimniecības atbilstoši FATF standartiem nav uzskatāmas par JP un netiek analizētas NILLTF risku kontekstā, jo tiem </a:t>
            </a:r>
            <a:r>
              <a:rPr lang="pt-BR" sz="1000" i="1" dirty="0">
                <a:latin typeface="+mj-lt"/>
              </a:rPr>
              <a:t>nav no fiziskās personas nodalītas mantas.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2035CD-1023-40C9-B3AE-2092E8ABC2AF}"/>
              </a:ext>
            </a:extLst>
          </p:cNvPr>
          <p:cNvSpPr/>
          <p:nvPr/>
        </p:nvSpPr>
        <p:spPr>
          <a:xfrm>
            <a:off x="704850" y="3519904"/>
            <a:ext cx="475876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NRA ietvaros, cita starpā, veikts arī juridisko personu (JP) NILLTF risku novērtējums. JP loks ietver: </a:t>
            </a:r>
          </a:p>
          <a:p>
            <a:endParaRPr lang="lv-LV" sz="1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800100" lvl="1" indent="-342900">
              <a:buAutoNum type="arabicParenBoth"/>
            </a:pPr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kapitālsabiedrības (SIA, AS, Eiropas komercsabiedrības); </a:t>
            </a:r>
          </a:p>
          <a:p>
            <a:pPr marL="800100" lvl="1" indent="-342900">
              <a:buAutoNum type="arabicParenBoth"/>
            </a:pPr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komandītsabiedrības;</a:t>
            </a:r>
          </a:p>
          <a:p>
            <a:pPr marL="800100" lvl="1" indent="-342900">
              <a:buAutoNum type="arabicParenBoth"/>
            </a:pPr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citas JP (pilnsabiedrības, kooperatīvās sabiedrības, biedrības, nodibinājumus, reliģiskās organizācijas un to iestādes, politiskās partijas).*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2FC2F9-B3C7-42D9-B295-16C1B3548C7B}"/>
              </a:ext>
            </a:extLst>
          </p:cNvPr>
          <p:cNvSpPr/>
          <p:nvPr/>
        </p:nvSpPr>
        <p:spPr>
          <a:xfrm>
            <a:off x="6728385" y="1667837"/>
            <a:ext cx="45085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NRA vērtēti tieši kapitālsabiedrību (SIA un AS) NILLTPF riski, jo:</a:t>
            </a:r>
          </a:p>
          <a:p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 </a:t>
            </a:r>
          </a:p>
          <a:p>
            <a:pPr marL="285750" lvl="0" indent="-285750">
              <a:buFont typeface="Verdana" panose="020B0604030504040204" pitchFamily="34" charset="0"/>
              <a:buChar char="›"/>
            </a:pPr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to skaits Latvijā aptver visplašāko JP loku;</a:t>
            </a:r>
          </a:p>
          <a:p>
            <a:pPr marL="285750" lvl="0" indent="-285750">
              <a:buFont typeface="Verdana" panose="020B0604030504040204" pitchFamily="34" charset="0"/>
              <a:buChar char="›"/>
            </a:pPr>
            <a:endParaRPr lang="lv-LV" sz="1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285750" lvl="0" indent="-285750">
              <a:buFont typeface="Verdana" panose="020B0604030504040204" pitchFamily="34" charset="0"/>
              <a:buChar char="›"/>
            </a:pPr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to līdzekļu aprite tautsaimniecībā ir vislielākā;</a:t>
            </a:r>
          </a:p>
          <a:p>
            <a:pPr marL="285750" lvl="0" indent="-285750">
              <a:buFont typeface="Verdana" panose="020B0604030504040204" pitchFamily="34" charset="0"/>
              <a:buChar char="›"/>
            </a:pPr>
            <a:endParaRPr lang="lv-LV" sz="1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285750" lvl="0" indent="-285750">
              <a:buFont typeface="Verdana" panose="020B0604030504040204" pitchFamily="34" charset="0"/>
              <a:buChar char="›"/>
            </a:pPr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par tām saņemts visvairāk ziņojumu par aizdomīgiem darījumiem. </a:t>
            </a:r>
          </a:p>
          <a:p>
            <a:pPr lvl="0"/>
            <a:endParaRPr lang="lv-LV" sz="1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Pārskata periodā JP kopskaits samazinājies par 12%, kas skaidrojams ar UR aktīvo rīcību ekonomiski neaktīvo JP skaita mazināšanā.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A53261-3B40-41BA-8292-51D9BD4F4564}"/>
              </a:ext>
            </a:extLst>
          </p:cNvPr>
          <p:cNvCxnSpPr>
            <a:cxnSpLocks/>
          </p:cNvCxnSpPr>
          <p:nvPr/>
        </p:nvCxnSpPr>
        <p:spPr>
          <a:xfrm>
            <a:off x="704849" y="3138767"/>
            <a:ext cx="4758766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74437B96-1743-467A-B001-9C46B3FE6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4849" y="2044490"/>
            <a:ext cx="717551" cy="63521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641EE6-EE8F-4013-BB04-B06BEAB2AD88}"/>
              </a:ext>
            </a:extLst>
          </p:cNvPr>
          <p:cNvCxnSpPr>
            <a:cxnSpLocks/>
          </p:cNvCxnSpPr>
          <p:nvPr/>
        </p:nvCxnSpPr>
        <p:spPr>
          <a:xfrm>
            <a:off x="6728385" y="5009218"/>
            <a:ext cx="45085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226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BE23A2D-2CCD-48D5-A7A4-FF1CE262A9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850" y="942975"/>
            <a:ext cx="4758766" cy="8007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sz="2000" dirty="0">
                <a:latin typeface="+mj-lt"/>
              </a:rPr>
              <a:t>JP riski </a:t>
            </a:r>
            <a:r>
              <a:rPr lang="lv-LV" sz="2000" dirty="0"/>
              <a:t>(2/3)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62D3AA-2E3A-4EC6-A8FA-4B7761C40EDB}"/>
              </a:ext>
            </a:extLst>
          </p:cNvPr>
          <p:cNvSpPr/>
          <p:nvPr/>
        </p:nvSpPr>
        <p:spPr>
          <a:xfrm>
            <a:off x="704850" y="2480974"/>
            <a:ext cx="475876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Verdana" panose="020B0604030504040204" pitchFamily="34" charset="0"/>
              <a:buChar char="›"/>
            </a:pPr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JP tiek plaši izmantotas dažādu NILLTPF shēmu realizācijā:</a:t>
            </a:r>
          </a:p>
          <a:p>
            <a:pPr marL="285750" indent="-285750">
              <a:buFont typeface="Verdana" panose="020B0604030504040204" pitchFamily="34" charset="0"/>
              <a:buChar char="›"/>
            </a:pPr>
            <a:endParaRPr lang="lv-LV" sz="1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800100" lvl="1" indent="-342900">
              <a:buAutoNum type="arabicParenBoth"/>
            </a:pPr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lai slēptu līdzekļu patieso izcelsmi;</a:t>
            </a:r>
          </a:p>
          <a:p>
            <a:pPr marL="800100" lvl="1" indent="-342900">
              <a:buAutoNum type="arabicParenBoth"/>
            </a:pPr>
            <a:endParaRPr lang="lv-LV" sz="1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800100" lvl="1" indent="-342900">
              <a:buAutoNum type="arabicParenBoth"/>
            </a:pPr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maskētu PLG;</a:t>
            </a:r>
          </a:p>
          <a:p>
            <a:pPr marL="800100" lvl="1" indent="-342900">
              <a:buAutoNum type="arabicParenBoth"/>
            </a:pPr>
            <a:endParaRPr lang="lv-LV" sz="1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800100" lvl="1" indent="-342900">
              <a:buAutoNum type="arabicParenBoth"/>
            </a:pPr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nepiesaistītu NILLTPFN uzraudzības un citu NILLTPFN atbildīgo institūciju uzmanību. </a:t>
            </a:r>
          </a:p>
          <a:p>
            <a:endParaRPr lang="lv-LV" sz="1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285750" indent="-285750">
              <a:buFont typeface="Verdana" panose="020B0604030504040204" pitchFamily="34" charset="0"/>
              <a:buChar char="›"/>
            </a:pPr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Izplatīts NILL paņēmiens ir saimniecisku darījumu imitācija. Tiek radīts priekšstats, ka saimnieciskās darbības rezultātā rodas peļņa, kas pēc tam tiek uzrādīta kā “legāli” ienākumi.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0CF698-64A9-41E2-A2C2-4BF523F8CA1B}"/>
              </a:ext>
            </a:extLst>
          </p:cNvPr>
          <p:cNvCxnSpPr>
            <a:cxnSpLocks/>
          </p:cNvCxnSpPr>
          <p:nvPr/>
        </p:nvCxnSpPr>
        <p:spPr>
          <a:xfrm>
            <a:off x="704850" y="2032306"/>
            <a:ext cx="4758766" cy="0"/>
          </a:xfrm>
          <a:prstGeom prst="line">
            <a:avLst/>
          </a:prstGeom>
          <a:ln w="12700">
            <a:solidFill>
              <a:srgbClr val="F2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E88C6AC-3393-43BB-8E9D-67C0C6F1286F}"/>
              </a:ext>
            </a:extLst>
          </p:cNvPr>
          <p:cNvSpPr/>
          <p:nvPr/>
        </p:nvSpPr>
        <p:spPr>
          <a:xfrm>
            <a:off x="6728385" y="2032306"/>
            <a:ext cx="45085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Verdana" panose="020B0604030504040204" pitchFamily="34" charset="0"/>
              <a:buChar char="›"/>
            </a:pPr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Pārskata periodā tika noteikts pienākums pārtraukt sadarbību ar JP, kas vienlaikus atbilst divām čaulas veidojumu pazīmēm. Identificētie riski:</a:t>
            </a:r>
          </a:p>
          <a:p>
            <a:pPr marL="285750" indent="-285750">
              <a:buFont typeface="Verdana" panose="020B0604030504040204" pitchFamily="34" charset="0"/>
              <a:buChar char="›"/>
            </a:pPr>
            <a:endParaRPr lang="lv-LV" sz="1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800100" lvl="1" indent="-342900">
              <a:buAutoNum type="arabicParenBoth"/>
            </a:pPr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daļa čaulas veidojumu tika pārreģistrēti citās jurisdikcijās un turpina izmantot Latvijas finanšu sistēmu;</a:t>
            </a:r>
          </a:p>
          <a:p>
            <a:pPr marL="800100" lvl="1" indent="-342900">
              <a:buAutoNum type="arabicParenBoth"/>
            </a:pPr>
            <a:endParaRPr lang="lv-LV" sz="1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800100" lvl="1" indent="-342900">
              <a:buAutoNum type="arabicParenBoth"/>
            </a:pPr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daļa čaulas veidojumu savu darbību varētu būt pārcēluši uz Latvijas JP;</a:t>
            </a:r>
          </a:p>
          <a:p>
            <a:pPr marL="800100" lvl="1" indent="-342900">
              <a:buAutoNum type="arabicParenBoth"/>
            </a:pPr>
            <a:endParaRPr lang="lv-LV" sz="1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800100" lvl="1" indent="-342900">
              <a:buAutoNum type="arabicParenBoth"/>
            </a:pPr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potenciālajiem noziedzniekiem var rasties nepieciešamība dibināt JP, kas neatbilst nevienai no NILLTPFN likumā noteiktajām čaulas veidojuma pazīmēm.</a:t>
            </a:r>
          </a:p>
        </p:txBody>
      </p:sp>
    </p:spTree>
    <p:extLst>
      <p:ext uri="{BB962C8B-B14F-4D97-AF65-F5344CB8AC3E}">
        <p14:creationId xmlns:p14="http://schemas.microsoft.com/office/powerpoint/2010/main" val="3433844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BE23A2D-2CCD-48D5-A7A4-FF1CE262A9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850" y="942975"/>
            <a:ext cx="4758766" cy="8007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sz="2000" dirty="0">
                <a:latin typeface="+mj-lt"/>
              </a:rPr>
              <a:t>JP </a:t>
            </a:r>
            <a:r>
              <a:rPr lang="lv-LV" sz="2000">
                <a:latin typeface="+mj-lt"/>
              </a:rPr>
              <a:t>riski </a:t>
            </a:r>
            <a:r>
              <a:rPr lang="lv-LV" sz="2000"/>
              <a:t>(3/3)</a:t>
            </a:r>
            <a:endParaRPr lang="lv-LV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72F2E0-7D74-47C9-BBA7-303FCCF0772C}"/>
              </a:ext>
            </a:extLst>
          </p:cNvPr>
          <p:cNvSpPr/>
          <p:nvPr/>
        </p:nvSpPr>
        <p:spPr>
          <a:xfrm>
            <a:off x="6728386" y="1685497"/>
            <a:ext cx="450850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Verdana" panose="020B0604030504040204" pitchFamily="34" charset="0"/>
              <a:buChar char="›"/>
            </a:pPr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Čaulas veidojumu JP nerezidentu skaits kredītiestādēs samazinājies, taču identificēta tipoloģija - finanšu līdzekļi tiek pārvietoti caur dažādu JP kontiem dažādās finanšu iestādēs un jurisdikcijās, kas joprojām norāda uz shēmās iesaistītiem čaulas veidojumiem. </a:t>
            </a:r>
          </a:p>
          <a:p>
            <a:pPr marL="285750" indent="-285750">
              <a:buFont typeface="Verdana" panose="020B0604030504040204" pitchFamily="34" charset="0"/>
              <a:buChar char="›"/>
            </a:pPr>
            <a:endParaRPr lang="lv-LV" sz="1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285750" indent="-285750">
              <a:buFont typeface="Verdana" panose="020B0604030504040204" pitchFamily="34" charset="0"/>
              <a:buChar char="›"/>
            </a:pPr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Latvijā raksturīgākā JP forma ir </a:t>
            </a:r>
            <a:r>
              <a:rPr lang="lv-LV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mazkapitāla</a:t>
            </a:r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SIA - </a:t>
            </a:r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JP ar atvieglotām reģistrācijas prasībām (nav nepieciešami lieli finansiāli ieguldījumi un nav noteikti specifiski darbības ierobežojumi) ir pievilcīgs instruments NILLTF darbību veikšanai.</a:t>
            </a:r>
            <a:endParaRPr lang="lv-LV" sz="1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285750" indent="-285750">
              <a:buFont typeface="Verdana" panose="020B0604030504040204" pitchFamily="34" charset="0"/>
              <a:buChar char="›"/>
            </a:pPr>
            <a:endParaRPr lang="lv-LV" sz="1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4F0D85-49A8-470F-AB66-0BEEE854E325}"/>
              </a:ext>
            </a:extLst>
          </p:cNvPr>
          <p:cNvSpPr/>
          <p:nvPr/>
        </p:nvSpPr>
        <p:spPr>
          <a:xfrm>
            <a:off x="704850" y="1685497"/>
            <a:ext cx="47587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Verdana" panose="020B0604030504040204" pitchFamily="34" charset="0"/>
              <a:buChar char="›"/>
            </a:pPr>
            <a:r>
              <a:rPr lang="lv-LV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Nomināldirektoru</a:t>
            </a:r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(fiktīvu direktoru) un fiktīvu īpašnieku izmantošana, lai uz slepenu vienošanos pamata slēptu JP īpašumtiesības un PLG.* </a:t>
            </a:r>
          </a:p>
          <a:p>
            <a:pPr marL="285750" indent="-285750">
              <a:buFont typeface="Verdana" panose="020B0604030504040204" pitchFamily="34" charset="0"/>
              <a:buChar char="›"/>
            </a:pPr>
            <a:endParaRPr lang="lv-LV" sz="1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285750" indent="-285750">
              <a:buFont typeface="Verdana" panose="020B0604030504040204" pitchFamily="34" charset="0"/>
              <a:buChar char="›"/>
            </a:pPr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Nepietiekamas informācijas un tās apmaiņas prasības konstatētas: </a:t>
            </a:r>
          </a:p>
          <a:p>
            <a:endParaRPr lang="lv-LV" sz="1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800100" lvl="1" indent="-342900">
              <a:buAutoNum type="arabicParenBoth"/>
            </a:pPr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informācijā par AS akcionāriem;</a:t>
            </a:r>
          </a:p>
          <a:p>
            <a:pPr marL="800100" lvl="1" indent="-342900">
              <a:buAutoNum type="arabicParenBoth"/>
            </a:pPr>
            <a:endParaRPr lang="lv-LV" sz="1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800100" lvl="1" indent="-342900">
              <a:buAutoNum type="arabicParenBoth"/>
            </a:pPr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informācijā par PLG, kas ir nerezidenti, un ārpus Latvijas robežām īstenotās kontroles dokumentārā pamatojuma pārbaudēs;</a:t>
            </a:r>
          </a:p>
          <a:p>
            <a:pPr marL="800100" lvl="1" indent="-342900">
              <a:buAutoNum type="arabicParenBoth"/>
            </a:pPr>
            <a:endParaRPr lang="lv-LV" sz="1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800100" lvl="1" indent="-342900">
              <a:buAutoNum type="arabicParenBoth"/>
            </a:pPr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PLG informācijas aktualizācijas prasību izpildes uzraudzība UR darbību ietvaros ir ierobežota.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3FDB9A-4793-49AF-A4C0-DACEE334E1FA}"/>
              </a:ext>
            </a:extLst>
          </p:cNvPr>
          <p:cNvSpPr/>
          <p:nvPr/>
        </p:nvSpPr>
        <p:spPr>
          <a:xfrm>
            <a:off x="6728387" y="5455760"/>
            <a:ext cx="4508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sz="1000" i="1" dirty="0">
                <a:solidFill>
                  <a:schemeClr val="bg2">
                    <a:lumMod val="25000"/>
                  </a:schemeClr>
                </a:solidFill>
              </a:rPr>
              <a:t>* Grozījumi normatīvajā regulējumā, kas stājās spēkā pārskata periodā, noteica pienākumu JP atklāt to PLG.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B594433-5CA8-4BB4-AFD7-F95628A5756D}"/>
              </a:ext>
            </a:extLst>
          </p:cNvPr>
          <p:cNvCxnSpPr>
            <a:cxnSpLocks/>
          </p:cNvCxnSpPr>
          <p:nvPr/>
        </p:nvCxnSpPr>
        <p:spPr>
          <a:xfrm>
            <a:off x="6728386" y="5087391"/>
            <a:ext cx="4508501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075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BE23A2D-2CCD-48D5-A7A4-FF1CE262A9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850" y="942976"/>
            <a:ext cx="4758766" cy="8350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+mj-lt"/>
              </a:rPr>
              <a:t>Panama Papers: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sz="1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ar TCSP starpniecību īstenota NILL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1AA23D-ADBB-45D9-90EC-F9D748A9707C}"/>
              </a:ext>
            </a:extLst>
          </p:cNvPr>
          <p:cNvSpPr/>
          <p:nvPr/>
        </p:nvSpPr>
        <p:spPr>
          <a:xfrm>
            <a:off x="6728384" y="1778000"/>
            <a:ext cx="47587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Verdana" panose="020B0604030504040204" pitchFamily="34" charset="0"/>
              <a:buChar char="›"/>
            </a:pPr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Līgumu, bankas darījumu un e-pastu kopijas atklāja neskaitāmus veidus, kā politiski nozīmīgas un citas ietekmīgas personas ar TCSP palīdzību, </a:t>
            </a:r>
            <a:r>
              <a:rPr lang="lv-LV" sz="1400" u="sng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nodrošinot slepenību</a:t>
            </a:r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, izmantoja ārzonu režīmus, veicinot korupciju, krāpšanu un izvairīšanos no nodokļu nomaksas.</a:t>
            </a:r>
          </a:p>
          <a:p>
            <a:pPr marL="285750" indent="-285750">
              <a:buFont typeface="Verdana" panose="020B0604030504040204" pitchFamily="34" charset="0"/>
              <a:buChar char="›"/>
            </a:pPr>
            <a:endParaRPr lang="lv-LV" sz="1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endParaRPr lang="lv-LV" sz="1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endParaRPr lang="lv-LV" sz="1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285750" indent="-285750">
              <a:buFont typeface="Verdana" panose="020B0604030504040204" pitchFamily="34" charset="0"/>
              <a:buChar char="›"/>
            </a:pPr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Kopš </a:t>
            </a:r>
            <a:r>
              <a:rPr lang="lv-LV" sz="14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Panama </a:t>
            </a:r>
            <a:r>
              <a:rPr lang="lv-LV" sz="1400" i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Papers</a:t>
            </a:r>
            <a:r>
              <a:rPr lang="lv-LV" sz="14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noplūdes ir apritējuši pieci gadi - starptautiskā un nacionālā prakse liecina, ka ir panākts ievērojams progress:</a:t>
            </a:r>
          </a:p>
          <a:p>
            <a:endParaRPr lang="lv-LV" sz="1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800100" lvl="1" indent="-342900">
              <a:buAutoNum type="arabicParenBoth"/>
            </a:pPr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NILL novēršanas jomā kopumā; </a:t>
            </a:r>
          </a:p>
          <a:p>
            <a:pPr marL="800100" lvl="1" indent="-342900">
              <a:buAutoNum type="arabicParenBoth"/>
            </a:pPr>
            <a:endParaRPr lang="lv-LV" sz="1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800100" lvl="1" indent="-342900">
              <a:buAutoNum type="arabicParenBoth"/>
            </a:pPr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uzraudzībā, t.sk. TCSP uzraudzībā;</a:t>
            </a:r>
          </a:p>
          <a:p>
            <a:pPr marL="800100" lvl="1" indent="-342900">
              <a:buAutoNum type="arabicParenBoth"/>
            </a:pPr>
            <a:endParaRPr lang="lv-LV" sz="1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800100" lvl="1" indent="-342900">
              <a:buAutoNum type="arabicParenBoth"/>
            </a:pPr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informācijas atklātībā un pieejamībā, t.sk. TCSP caurskatāmībā. </a:t>
            </a:r>
          </a:p>
          <a:p>
            <a:pPr marL="285750" indent="-285750">
              <a:buFont typeface="Verdana" panose="020B0604030504040204" pitchFamily="34" charset="0"/>
              <a:buChar char="›"/>
            </a:pPr>
            <a:endParaRPr lang="lv-LV" sz="1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E8C1EB-F48A-4BD8-B652-D0F5CCB24D9C}"/>
              </a:ext>
            </a:extLst>
          </p:cNvPr>
          <p:cNvSpPr/>
          <p:nvPr/>
        </p:nvSpPr>
        <p:spPr>
          <a:xfrm>
            <a:off x="704846" y="3396132"/>
            <a:ext cx="47587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Verdana" panose="020B0604030504040204" pitchFamily="34" charset="0"/>
              <a:buChar char="›"/>
            </a:pPr>
            <a:r>
              <a:rPr lang="lv-LV" sz="14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Panama </a:t>
            </a:r>
            <a:r>
              <a:rPr lang="lv-LV" sz="1400" i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Papers</a:t>
            </a:r>
            <a:r>
              <a:rPr lang="lv-LV" sz="14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ir bezprecedenta 11,5 miljonu failu noplūde no pasaulē ceturtā lielākā ārzonu advokātu biroja -  </a:t>
            </a:r>
            <a:r>
              <a:rPr lang="lv-LV" sz="1400" i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Mossack</a:t>
            </a:r>
            <a:r>
              <a:rPr lang="lv-LV" sz="14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lv-LV" sz="1400" i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Fonseca</a:t>
            </a:r>
            <a:r>
              <a:rPr lang="lv-LV" sz="14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- datu bāzes.</a:t>
            </a:r>
          </a:p>
          <a:p>
            <a:pPr marL="285750" indent="-285750">
              <a:buFont typeface="Verdana" panose="020B0604030504040204" pitchFamily="34" charset="0"/>
              <a:buChar char="›"/>
            </a:pPr>
            <a:endParaRPr lang="lv-LV" sz="1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285750" indent="-285750">
              <a:buFont typeface="Verdana" panose="020B0604030504040204" pitchFamily="34" charset="0"/>
              <a:buChar char="›"/>
            </a:pPr>
            <a:r>
              <a:rPr lang="lv-LV" sz="1400" i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Mossack</a:t>
            </a:r>
            <a:r>
              <a:rPr lang="lv-LV" sz="14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lv-LV" sz="1400" i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Fonseca</a:t>
            </a:r>
            <a:r>
              <a:rPr lang="lv-LV" sz="14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pakalpojumi, cita starpā, ietvēra uzņēmumu dibināšanu ārzonas jurisdikcijās un labklājības pārvaldību.</a:t>
            </a:r>
          </a:p>
          <a:p>
            <a:pPr marL="285750" indent="-285750">
              <a:buFont typeface="Verdana" panose="020B0604030504040204" pitchFamily="34" charset="0"/>
              <a:buChar char="›"/>
            </a:pPr>
            <a:endParaRPr lang="lv-LV" sz="1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285750" indent="-285750">
              <a:buFont typeface="Verdana" panose="020B0604030504040204" pitchFamily="34" charset="0"/>
              <a:buChar char="›"/>
            </a:pPr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Uzņēmums darbojās «nodokļu </a:t>
            </a:r>
            <a:r>
              <a:rPr lang="lv-LV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paradīzēs</a:t>
            </a:r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», t.sk. Šveice, Kipra, Britu Virdžīnu salas, </a:t>
            </a:r>
            <a:r>
              <a:rPr lang="lv-LV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Gērnsija</a:t>
            </a:r>
            <a:r>
              <a:rPr lang="lv-LV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, Džersija un citas.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253808-C3C1-43B2-9F95-2ECF863E2C14}"/>
              </a:ext>
            </a:extLst>
          </p:cNvPr>
          <p:cNvCxnSpPr>
            <a:cxnSpLocks/>
          </p:cNvCxnSpPr>
          <p:nvPr/>
        </p:nvCxnSpPr>
        <p:spPr>
          <a:xfrm>
            <a:off x="704846" y="3129633"/>
            <a:ext cx="4758766" cy="0"/>
          </a:xfrm>
          <a:prstGeom prst="line">
            <a:avLst/>
          </a:prstGeom>
          <a:ln w="12700">
            <a:solidFill>
              <a:srgbClr val="F2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032016-E4ED-4BEA-B3B8-A94B2EC4448C}"/>
              </a:ext>
            </a:extLst>
          </p:cNvPr>
          <p:cNvCxnSpPr>
            <a:cxnSpLocks/>
          </p:cNvCxnSpPr>
          <p:nvPr/>
        </p:nvCxnSpPr>
        <p:spPr>
          <a:xfrm>
            <a:off x="6728384" y="3441985"/>
            <a:ext cx="475876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EBA13A-5969-4E05-B4F8-347BFB1E6D11}"/>
              </a:ext>
            </a:extLst>
          </p:cNvPr>
          <p:cNvGrpSpPr/>
          <p:nvPr/>
        </p:nvGrpSpPr>
        <p:grpSpPr>
          <a:xfrm>
            <a:off x="704846" y="2204177"/>
            <a:ext cx="641350" cy="608013"/>
            <a:chOff x="4518026" y="1676400"/>
            <a:chExt cx="641350" cy="608013"/>
          </a:xfrm>
        </p:grpSpPr>
        <p:sp>
          <p:nvSpPr>
            <p:cNvPr id="16" name="Freeform 165">
              <a:extLst>
                <a:ext uri="{FF2B5EF4-FFF2-40B4-BE49-F238E27FC236}">
                  <a16:creationId xmlns:a16="http://schemas.microsoft.com/office/drawing/2014/main" id="{2A99B3A8-96B6-4B4C-B40E-964E4C424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113" y="2044700"/>
              <a:ext cx="244475" cy="238125"/>
            </a:xfrm>
            <a:custGeom>
              <a:avLst/>
              <a:gdLst>
                <a:gd name="T0" fmla="*/ 46 w 154"/>
                <a:gd name="T1" fmla="*/ 9 h 150"/>
                <a:gd name="T2" fmla="*/ 13 w 154"/>
                <a:gd name="T3" fmla="*/ 98 h 150"/>
                <a:gd name="T4" fmla="*/ 98 w 154"/>
                <a:gd name="T5" fmla="*/ 140 h 150"/>
                <a:gd name="T6" fmla="*/ 148 w 154"/>
                <a:gd name="T7" fmla="*/ 60 h 150"/>
                <a:gd name="T8" fmla="*/ 73 w 154"/>
                <a:gd name="T9" fmla="*/ 4 h 150"/>
                <a:gd name="T10" fmla="*/ 75 w 154"/>
                <a:gd name="T11" fmla="*/ 4 h 150"/>
                <a:gd name="T12" fmla="*/ 46 w 154"/>
                <a:gd name="T13" fmla="*/ 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150">
                  <a:moveTo>
                    <a:pt x="46" y="9"/>
                  </a:moveTo>
                  <a:cubicBezTo>
                    <a:pt x="16" y="25"/>
                    <a:pt x="0" y="65"/>
                    <a:pt x="13" y="98"/>
                  </a:cubicBezTo>
                  <a:cubicBezTo>
                    <a:pt x="25" y="130"/>
                    <a:pt x="64" y="150"/>
                    <a:pt x="98" y="140"/>
                  </a:cubicBezTo>
                  <a:cubicBezTo>
                    <a:pt x="131" y="131"/>
                    <a:pt x="154" y="94"/>
                    <a:pt x="148" y="60"/>
                  </a:cubicBezTo>
                  <a:cubicBezTo>
                    <a:pt x="142" y="27"/>
                    <a:pt x="107" y="0"/>
                    <a:pt x="73" y="4"/>
                  </a:cubicBezTo>
                  <a:cubicBezTo>
                    <a:pt x="73" y="4"/>
                    <a:pt x="74" y="4"/>
                    <a:pt x="75" y="4"/>
                  </a:cubicBezTo>
                  <a:cubicBezTo>
                    <a:pt x="65" y="2"/>
                    <a:pt x="55" y="4"/>
                    <a:pt x="46" y="9"/>
                  </a:cubicBezTo>
                  <a:close/>
                </a:path>
              </a:pathLst>
            </a:custGeom>
            <a:solidFill>
              <a:srgbClr val="B3CB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17" name="Freeform 166">
              <a:extLst>
                <a:ext uri="{FF2B5EF4-FFF2-40B4-BE49-F238E27FC236}">
                  <a16:creationId xmlns:a16="http://schemas.microsoft.com/office/drawing/2014/main" id="{25B29457-ABC1-46BE-AC9A-4FD0C91BA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1" y="1757363"/>
              <a:ext cx="136525" cy="152400"/>
            </a:xfrm>
            <a:custGeom>
              <a:avLst/>
              <a:gdLst>
                <a:gd name="T0" fmla="*/ 25 w 86"/>
                <a:gd name="T1" fmla="*/ 37 h 96"/>
                <a:gd name="T2" fmla="*/ 28 w 86"/>
                <a:gd name="T3" fmla="*/ 45 h 96"/>
                <a:gd name="T4" fmla="*/ 23 w 86"/>
                <a:gd name="T5" fmla="*/ 48 h 96"/>
                <a:gd name="T6" fmla="*/ 3 w 86"/>
                <a:gd name="T7" fmla="*/ 68 h 96"/>
                <a:gd name="T8" fmla="*/ 1 w 86"/>
                <a:gd name="T9" fmla="*/ 77 h 96"/>
                <a:gd name="T10" fmla="*/ 9 w 86"/>
                <a:gd name="T11" fmla="*/ 86 h 96"/>
                <a:gd name="T12" fmla="*/ 42 w 86"/>
                <a:gd name="T13" fmla="*/ 95 h 96"/>
                <a:gd name="T14" fmla="*/ 73 w 86"/>
                <a:gd name="T15" fmla="*/ 92 h 96"/>
                <a:gd name="T16" fmla="*/ 86 w 86"/>
                <a:gd name="T17" fmla="*/ 78 h 96"/>
                <a:gd name="T18" fmla="*/ 77 w 86"/>
                <a:gd name="T19" fmla="*/ 63 h 96"/>
                <a:gd name="T20" fmla="*/ 61 w 86"/>
                <a:gd name="T21" fmla="*/ 49 h 96"/>
                <a:gd name="T22" fmla="*/ 57 w 86"/>
                <a:gd name="T23" fmla="*/ 44 h 96"/>
                <a:gd name="T24" fmla="*/ 58 w 86"/>
                <a:gd name="T25" fmla="*/ 38 h 96"/>
                <a:gd name="T26" fmla="*/ 62 w 86"/>
                <a:gd name="T27" fmla="*/ 22 h 96"/>
                <a:gd name="T28" fmla="*/ 56 w 86"/>
                <a:gd name="T29" fmla="*/ 8 h 96"/>
                <a:gd name="T30" fmla="*/ 50 w 86"/>
                <a:gd name="T31" fmla="*/ 5 h 96"/>
                <a:gd name="T32" fmla="*/ 26 w 86"/>
                <a:gd name="T33" fmla="*/ 10 h 96"/>
                <a:gd name="T34" fmla="*/ 25 w 86"/>
                <a:gd name="T35" fmla="*/ 3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" h="96">
                  <a:moveTo>
                    <a:pt x="25" y="37"/>
                  </a:moveTo>
                  <a:cubicBezTo>
                    <a:pt x="27" y="40"/>
                    <a:pt x="29" y="42"/>
                    <a:pt x="28" y="45"/>
                  </a:cubicBezTo>
                  <a:cubicBezTo>
                    <a:pt x="27" y="47"/>
                    <a:pt x="25" y="48"/>
                    <a:pt x="23" y="48"/>
                  </a:cubicBezTo>
                  <a:cubicBezTo>
                    <a:pt x="14" y="53"/>
                    <a:pt x="7" y="60"/>
                    <a:pt x="3" y="68"/>
                  </a:cubicBezTo>
                  <a:cubicBezTo>
                    <a:pt x="1" y="71"/>
                    <a:pt x="0" y="74"/>
                    <a:pt x="1" y="77"/>
                  </a:cubicBezTo>
                  <a:cubicBezTo>
                    <a:pt x="1" y="81"/>
                    <a:pt x="5" y="84"/>
                    <a:pt x="9" y="86"/>
                  </a:cubicBezTo>
                  <a:cubicBezTo>
                    <a:pt x="19" y="92"/>
                    <a:pt x="31" y="94"/>
                    <a:pt x="42" y="95"/>
                  </a:cubicBezTo>
                  <a:cubicBezTo>
                    <a:pt x="52" y="96"/>
                    <a:pt x="63" y="96"/>
                    <a:pt x="73" y="92"/>
                  </a:cubicBezTo>
                  <a:cubicBezTo>
                    <a:pt x="79" y="90"/>
                    <a:pt x="86" y="85"/>
                    <a:pt x="86" y="78"/>
                  </a:cubicBezTo>
                  <a:cubicBezTo>
                    <a:pt x="86" y="72"/>
                    <a:pt x="81" y="67"/>
                    <a:pt x="77" y="63"/>
                  </a:cubicBezTo>
                  <a:cubicBezTo>
                    <a:pt x="72" y="58"/>
                    <a:pt x="66" y="53"/>
                    <a:pt x="61" y="49"/>
                  </a:cubicBezTo>
                  <a:cubicBezTo>
                    <a:pt x="59" y="47"/>
                    <a:pt x="58" y="46"/>
                    <a:pt x="57" y="44"/>
                  </a:cubicBezTo>
                  <a:cubicBezTo>
                    <a:pt x="57" y="42"/>
                    <a:pt x="57" y="40"/>
                    <a:pt x="58" y="38"/>
                  </a:cubicBezTo>
                  <a:cubicBezTo>
                    <a:pt x="59" y="33"/>
                    <a:pt x="62" y="28"/>
                    <a:pt x="62" y="22"/>
                  </a:cubicBezTo>
                  <a:cubicBezTo>
                    <a:pt x="62" y="17"/>
                    <a:pt x="61" y="11"/>
                    <a:pt x="56" y="8"/>
                  </a:cubicBezTo>
                  <a:cubicBezTo>
                    <a:pt x="54" y="7"/>
                    <a:pt x="52" y="6"/>
                    <a:pt x="50" y="5"/>
                  </a:cubicBezTo>
                  <a:cubicBezTo>
                    <a:pt x="38" y="3"/>
                    <a:pt x="32" y="0"/>
                    <a:pt x="26" y="10"/>
                  </a:cubicBezTo>
                  <a:cubicBezTo>
                    <a:pt x="21" y="19"/>
                    <a:pt x="20" y="29"/>
                    <a:pt x="25" y="37"/>
                  </a:cubicBez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18" name="Freeform 167">
              <a:extLst>
                <a:ext uri="{FF2B5EF4-FFF2-40B4-BE49-F238E27FC236}">
                  <a16:creationId xmlns:a16="http://schemas.microsoft.com/office/drawing/2014/main" id="{48475BB3-81A1-444D-B1A1-53380F5AB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638" y="1757363"/>
              <a:ext cx="136525" cy="152400"/>
            </a:xfrm>
            <a:custGeom>
              <a:avLst/>
              <a:gdLst>
                <a:gd name="T0" fmla="*/ 25 w 86"/>
                <a:gd name="T1" fmla="*/ 37 h 96"/>
                <a:gd name="T2" fmla="*/ 27 w 86"/>
                <a:gd name="T3" fmla="*/ 45 h 96"/>
                <a:gd name="T4" fmla="*/ 22 w 86"/>
                <a:gd name="T5" fmla="*/ 48 h 96"/>
                <a:gd name="T6" fmla="*/ 2 w 86"/>
                <a:gd name="T7" fmla="*/ 68 h 96"/>
                <a:gd name="T8" fmla="*/ 0 w 86"/>
                <a:gd name="T9" fmla="*/ 77 h 96"/>
                <a:gd name="T10" fmla="*/ 8 w 86"/>
                <a:gd name="T11" fmla="*/ 86 h 96"/>
                <a:gd name="T12" fmla="*/ 42 w 86"/>
                <a:gd name="T13" fmla="*/ 95 h 96"/>
                <a:gd name="T14" fmla="*/ 72 w 86"/>
                <a:gd name="T15" fmla="*/ 92 h 96"/>
                <a:gd name="T16" fmla="*/ 86 w 86"/>
                <a:gd name="T17" fmla="*/ 78 h 96"/>
                <a:gd name="T18" fmla="*/ 76 w 86"/>
                <a:gd name="T19" fmla="*/ 63 h 96"/>
                <a:gd name="T20" fmla="*/ 60 w 86"/>
                <a:gd name="T21" fmla="*/ 49 h 96"/>
                <a:gd name="T22" fmla="*/ 57 w 86"/>
                <a:gd name="T23" fmla="*/ 44 h 96"/>
                <a:gd name="T24" fmla="*/ 57 w 86"/>
                <a:gd name="T25" fmla="*/ 38 h 96"/>
                <a:gd name="T26" fmla="*/ 61 w 86"/>
                <a:gd name="T27" fmla="*/ 22 h 96"/>
                <a:gd name="T28" fmla="*/ 56 w 86"/>
                <a:gd name="T29" fmla="*/ 8 h 96"/>
                <a:gd name="T30" fmla="*/ 49 w 86"/>
                <a:gd name="T31" fmla="*/ 5 h 96"/>
                <a:gd name="T32" fmla="*/ 25 w 86"/>
                <a:gd name="T33" fmla="*/ 10 h 96"/>
                <a:gd name="T34" fmla="*/ 25 w 86"/>
                <a:gd name="T35" fmla="*/ 3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" h="96">
                  <a:moveTo>
                    <a:pt x="25" y="37"/>
                  </a:moveTo>
                  <a:cubicBezTo>
                    <a:pt x="26" y="40"/>
                    <a:pt x="28" y="42"/>
                    <a:pt x="27" y="45"/>
                  </a:cubicBezTo>
                  <a:cubicBezTo>
                    <a:pt x="26" y="47"/>
                    <a:pt x="24" y="48"/>
                    <a:pt x="22" y="48"/>
                  </a:cubicBezTo>
                  <a:cubicBezTo>
                    <a:pt x="14" y="53"/>
                    <a:pt x="6" y="60"/>
                    <a:pt x="2" y="68"/>
                  </a:cubicBezTo>
                  <a:cubicBezTo>
                    <a:pt x="1" y="71"/>
                    <a:pt x="0" y="74"/>
                    <a:pt x="0" y="77"/>
                  </a:cubicBezTo>
                  <a:cubicBezTo>
                    <a:pt x="1" y="81"/>
                    <a:pt x="5" y="84"/>
                    <a:pt x="8" y="86"/>
                  </a:cubicBezTo>
                  <a:cubicBezTo>
                    <a:pt x="19" y="92"/>
                    <a:pt x="30" y="94"/>
                    <a:pt x="42" y="95"/>
                  </a:cubicBezTo>
                  <a:cubicBezTo>
                    <a:pt x="52" y="96"/>
                    <a:pt x="63" y="96"/>
                    <a:pt x="72" y="92"/>
                  </a:cubicBezTo>
                  <a:cubicBezTo>
                    <a:pt x="79" y="90"/>
                    <a:pt x="86" y="85"/>
                    <a:pt x="86" y="78"/>
                  </a:cubicBezTo>
                  <a:cubicBezTo>
                    <a:pt x="86" y="72"/>
                    <a:pt x="81" y="67"/>
                    <a:pt x="76" y="63"/>
                  </a:cubicBezTo>
                  <a:cubicBezTo>
                    <a:pt x="71" y="58"/>
                    <a:pt x="66" y="53"/>
                    <a:pt x="60" y="49"/>
                  </a:cubicBezTo>
                  <a:cubicBezTo>
                    <a:pt x="59" y="47"/>
                    <a:pt x="57" y="46"/>
                    <a:pt x="57" y="44"/>
                  </a:cubicBezTo>
                  <a:cubicBezTo>
                    <a:pt x="56" y="42"/>
                    <a:pt x="57" y="40"/>
                    <a:pt x="57" y="38"/>
                  </a:cubicBezTo>
                  <a:cubicBezTo>
                    <a:pt x="59" y="33"/>
                    <a:pt x="61" y="28"/>
                    <a:pt x="61" y="22"/>
                  </a:cubicBezTo>
                  <a:cubicBezTo>
                    <a:pt x="62" y="17"/>
                    <a:pt x="60" y="11"/>
                    <a:pt x="56" y="8"/>
                  </a:cubicBezTo>
                  <a:cubicBezTo>
                    <a:pt x="54" y="7"/>
                    <a:pt x="51" y="6"/>
                    <a:pt x="49" y="5"/>
                  </a:cubicBezTo>
                  <a:cubicBezTo>
                    <a:pt x="37" y="3"/>
                    <a:pt x="32" y="0"/>
                    <a:pt x="25" y="10"/>
                  </a:cubicBezTo>
                  <a:cubicBezTo>
                    <a:pt x="20" y="19"/>
                    <a:pt x="20" y="29"/>
                    <a:pt x="25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19" name="Freeform 168">
              <a:extLst>
                <a:ext uri="{FF2B5EF4-FFF2-40B4-BE49-F238E27FC236}">
                  <a16:creationId xmlns:a16="http://schemas.microsoft.com/office/drawing/2014/main" id="{62AE6E42-6D7E-4900-A8C7-0A2AF19D4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6" y="2116138"/>
              <a:ext cx="138113" cy="152400"/>
            </a:xfrm>
            <a:custGeom>
              <a:avLst/>
              <a:gdLst>
                <a:gd name="T0" fmla="*/ 26 w 87"/>
                <a:gd name="T1" fmla="*/ 37 h 96"/>
                <a:gd name="T2" fmla="*/ 28 w 87"/>
                <a:gd name="T3" fmla="*/ 45 h 96"/>
                <a:gd name="T4" fmla="*/ 23 w 87"/>
                <a:gd name="T5" fmla="*/ 48 h 96"/>
                <a:gd name="T6" fmla="*/ 3 w 87"/>
                <a:gd name="T7" fmla="*/ 68 h 96"/>
                <a:gd name="T8" fmla="*/ 1 w 87"/>
                <a:gd name="T9" fmla="*/ 77 h 96"/>
                <a:gd name="T10" fmla="*/ 9 w 87"/>
                <a:gd name="T11" fmla="*/ 86 h 96"/>
                <a:gd name="T12" fmla="*/ 42 w 87"/>
                <a:gd name="T13" fmla="*/ 95 h 96"/>
                <a:gd name="T14" fmla="*/ 73 w 87"/>
                <a:gd name="T15" fmla="*/ 92 h 96"/>
                <a:gd name="T16" fmla="*/ 86 w 87"/>
                <a:gd name="T17" fmla="*/ 77 h 96"/>
                <a:gd name="T18" fmla="*/ 77 w 87"/>
                <a:gd name="T19" fmla="*/ 63 h 96"/>
                <a:gd name="T20" fmla="*/ 61 w 87"/>
                <a:gd name="T21" fmla="*/ 48 h 96"/>
                <a:gd name="T22" fmla="*/ 58 w 87"/>
                <a:gd name="T23" fmla="*/ 44 h 96"/>
                <a:gd name="T24" fmla="*/ 58 w 87"/>
                <a:gd name="T25" fmla="*/ 38 h 96"/>
                <a:gd name="T26" fmla="*/ 62 w 87"/>
                <a:gd name="T27" fmla="*/ 22 h 96"/>
                <a:gd name="T28" fmla="*/ 57 w 87"/>
                <a:gd name="T29" fmla="*/ 8 h 96"/>
                <a:gd name="T30" fmla="*/ 50 w 87"/>
                <a:gd name="T31" fmla="*/ 5 h 96"/>
                <a:gd name="T32" fmla="*/ 26 w 87"/>
                <a:gd name="T33" fmla="*/ 10 h 96"/>
                <a:gd name="T34" fmla="*/ 26 w 87"/>
                <a:gd name="T35" fmla="*/ 3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96">
                  <a:moveTo>
                    <a:pt x="26" y="37"/>
                  </a:moveTo>
                  <a:cubicBezTo>
                    <a:pt x="27" y="40"/>
                    <a:pt x="29" y="42"/>
                    <a:pt x="28" y="45"/>
                  </a:cubicBezTo>
                  <a:cubicBezTo>
                    <a:pt x="27" y="47"/>
                    <a:pt x="25" y="47"/>
                    <a:pt x="23" y="48"/>
                  </a:cubicBezTo>
                  <a:cubicBezTo>
                    <a:pt x="15" y="53"/>
                    <a:pt x="7" y="60"/>
                    <a:pt x="3" y="68"/>
                  </a:cubicBezTo>
                  <a:cubicBezTo>
                    <a:pt x="1" y="71"/>
                    <a:pt x="0" y="74"/>
                    <a:pt x="1" y="77"/>
                  </a:cubicBezTo>
                  <a:cubicBezTo>
                    <a:pt x="2" y="81"/>
                    <a:pt x="5" y="84"/>
                    <a:pt x="9" y="86"/>
                  </a:cubicBezTo>
                  <a:cubicBezTo>
                    <a:pt x="19" y="91"/>
                    <a:pt x="31" y="94"/>
                    <a:pt x="42" y="95"/>
                  </a:cubicBezTo>
                  <a:cubicBezTo>
                    <a:pt x="53" y="96"/>
                    <a:pt x="63" y="95"/>
                    <a:pt x="73" y="92"/>
                  </a:cubicBezTo>
                  <a:cubicBezTo>
                    <a:pt x="80" y="90"/>
                    <a:pt x="86" y="85"/>
                    <a:pt x="86" y="77"/>
                  </a:cubicBezTo>
                  <a:cubicBezTo>
                    <a:pt x="87" y="71"/>
                    <a:pt x="82" y="67"/>
                    <a:pt x="77" y="63"/>
                  </a:cubicBezTo>
                  <a:cubicBezTo>
                    <a:pt x="72" y="58"/>
                    <a:pt x="67" y="53"/>
                    <a:pt x="61" y="48"/>
                  </a:cubicBezTo>
                  <a:cubicBezTo>
                    <a:pt x="60" y="47"/>
                    <a:pt x="58" y="46"/>
                    <a:pt x="58" y="44"/>
                  </a:cubicBezTo>
                  <a:cubicBezTo>
                    <a:pt x="57" y="42"/>
                    <a:pt x="57" y="40"/>
                    <a:pt x="58" y="38"/>
                  </a:cubicBezTo>
                  <a:cubicBezTo>
                    <a:pt x="60" y="33"/>
                    <a:pt x="62" y="27"/>
                    <a:pt x="62" y="22"/>
                  </a:cubicBezTo>
                  <a:cubicBezTo>
                    <a:pt x="63" y="17"/>
                    <a:pt x="61" y="11"/>
                    <a:pt x="57" y="8"/>
                  </a:cubicBezTo>
                  <a:cubicBezTo>
                    <a:pt x="55" y="6"/>
                    <a:pt x="52" y="6"/>
                    <a:pt x="50" y="5"/>
                  </a:cubicBezTo>
                  <a:cubicBezTo>
                    <a:pt x="38" y="3"/>
                    <a:pt x="32" y="0"/>
                    <a:pt x="26" y="10"/>
                  </a:cubicBezTo>
                  <a:cubicBezTo>
                    <a:pt x="21" y="18"/>
                    <a:pt x="21" y="29"/>
                    <a:pt x="2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20" name="Freeform 169">
              <a:extLst>
                <a:ext uri="{FF2B5EF4-FFF2-40B4-BE49-F238E27FC236}">
                  <a16:creationId xmlns:a16="http://schemas.microsoft.com/office/drawing/2014/main" id="{A36E1E9C-08A3-40D5-A2BF-660FF5B08F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6463" y="2038350"/>
              <a:ext cx="244475" cy="246063"/>
            </a:xfrm>
            <a:custGeom>
              <a:avLst/>
              <a:gdLst>
                <a:gd name="T0" fmla="*/ 77 w 154"/>
                <a:gd name="T1" fmla="*/ 0 h 155"/>
                <a:gd name="T2" fmla="*/ 0 w 154"/>
                <a:gd name="T3" fmla="*/ 77 h 155"/>
                <a:gd name="T4" fmla="*/ 28 w 154"/>
                <a:gd name="T5" fmla="*/ 137 h 155"/>
                <a:gd name="T6" fmla="*/ 30 w 154"/>
                <a:gd name="T7" fmla="*/ 138 h 155"/>
                <a:gd name="T8" fmla="*/ 77 w 154"/>
                <a:gd name="T9" fmla="*/ 155 h 155"/>
                <a:gd name="T10" fmla="*/ 124 w 154"/>
                <a:gd name="T11" fmla="*/ 138 h 155"/>
                <a:gd name="T12" fmla="*/ 125 w 154"/>
                <a:gd name="T13" fmla="*/ 137 h 155"/>
                <a:gd name="T14" fmla="*/ 154 w 154"/>
                <a:gd name="T15" fmla="*/ 77 h 155"/>
                <a:gd name="T16" fmla="*/ 77 w 154"/>
                <a:gd name="T17" fmla="*/ 0 h 155"/>
                <a:gd name="T18" fmla="*/ 77 w 154"/>
                <a:gd name="T19" fmla="*/ 139 h 155"/>
                <a:gd name="T20" fmla="*/ 43 w 154"/>
                <a:gd name="T21" fmla="*/ 128 h 155"/>
                <a:gd name="T22" fmla="*/ 77 w 154"/>
                <a:gd name="T23" fmla="*/ 106 h 155"/>
                <a:gd name="T24" fmla="*/ 111 w 154"/>
                <a:gd name="T25" fmla="*/ 128 h 155"/>
                <a:gd name="T26" fmla="*/ 77 w 154"/>
                <a:gd name="T27" fmla="*/ 139 h 155"/>
                <a:gd name="T28" fmla="*/ 63 w 154"/>
                <a:gd name="T29" fmla="*/ 77 h 155"/>
                <a:gd name="T30" fmla="*/ 76 w 154"/>
                <a:gd name="T31" fmla="*/ 65 h 155"/>
                <a:gd name="T32" fmla="*/ 88 w 154"/>
                <a:gd name="T33" fmla="*/ 77 h 155"/>
                <a:gd name="T34" fmla="*/ 76 w 154"/>
                <a:gd name="T35" fmla="*/ 90 h 155"/>
                <a:gd name="T36" fmla="*/ 63 w 154"/>
                <a:gd name="T37" fmla="*/ 77 h 155"/>
                <a:gd name="T38" fmla="*/ 123 w 154"/>
                <a:gd name="T39" fmla="*/ 118 h 155"/>
                <a:gd name="T40" fmla="*/ 98 w 154"/>
                <a:gd name="T41" fmla="*/ 95 h 155"/>
                <a:gd name="T42" fmla="*/ 104 w 154"/>
                <a:gd name="T43" fmla="*/ 77 h 155"/>
                <a:gd name="T44" fmla="*/ 76 w 154"/>
                <a:gd name="T45" fmla="*/ 49 h 155"/>
                <a:gd name="T46" fmla="*/ 47 w 154"/>
                <a:gd name="T47" fmla="*/ 77 h 155"/>
                <a:gd name="T48" fmla="*/ 54 w 154"/>
                <a:gd name="T49" fmla="*/ 95 h 155"/>
                <a:gd name="T50" fmla="*/ 31 w 154"/>
                <a:gd name="T51" fmla="*/ 118 h 155"/>
                <a:gd name="T52" fmla="*/ 16 w 154"/>
                <a:gd name="T53" fmla="*/ 77 h 155"/>
                <a:gd name="T54" fmla="*/ 77 w 154"/>
                <a:gd name="T55" fmla="*/ 16 h 155"/>
                <a:gd name="T56" fmla="*/ 138 w 154"/>
                <a:gd name="T57" fmla="*/ 77 h 155"/>
                <a:gd name="T58" fmla="*/ 123 w 154"/>
                <a:gd name="T59" fmla="*/ 118 h 155"/>
                <a:gd name="T60" fmla="*/ 123 w 154"/>
                <a:gd name="T61" fmla="*/ 118 h 155"/>
                <a:gd name="T62" fmla="*/ 123 w 154"/>
                <a:gd name="T63" fmla="*/ 11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4" h="155">
                  <a:moveTo>
                    <a:pt x="77" y="0"/>
                  </a:moveTo>
                  <a:cubicBezTo>
                    <a:pt x="34" y="0"/>
                    <a:pt x="0" y="35"/>
                    <a:pt x="0" y="77"/>
                  </a:cubicBezTo>
                  <a:cubicBezTo>
                    <a:pt x="0" y="102"/>
                    <a:pt x="11" y="123"/>
                    <a:pt x="28" y="137"/>
                  </a:cubicBezTo>
                  <a:cubicBezTo>
                    <a:pt x="29" y="138"/>
                    <a:pt x="29" y="138"/>
                    <a:pt x="30" y="138"/>
                  </a:cubicBezTo>
                  <a:cubicBezTo>
                    <a:pt x="43" y="148"/>
                    <a:pt x="59" y="155"/>
                    <a:pt x="77" y="155"/>
                  </a:cubicBezTo>
                  <a:cubicBezTo>
                    <a:pt x="95" y="155"/>
                    <a:pt x="111" y="148"/>
                    <a:pt x="124" y="138"/>
                  </a:cubicBezTo>
                  <a:cubicBezTo>
                    <a:pt x="125" y="138"/>
                    <a:pt x="125" y="138"/>
                    <a:pt x="125" y="137"/>
                  </a:cubicBezTo>
                  <a:cubicBezTo>
                    <a:pt x="143" y="123"/>
                    <a:pt x="154" y="102"/>
                    <a:pt x="154" y="77"/>
                  </a:cubicBezTo>
                  <a:cubicBezTo>
                    <a:pt x="154" y="35"/>
                    <a:pt x="119" y="0"/>
                    <a:pt x="77" y="0"/>
                  </a:cubicBezTo>
                  <a:close/>
                  <a:moveTo>
                    <a:pt x="77" y="139"/>
                  </a:moveTo>
                  <a:cubicBezTo>
                    <a:pt x="64" y="139"/>
                    <a:pt x="53" y="135"/>
                    <a:pt x="43" y="128"/>
                  </a:cubicBezTo>
                  <a:cubicBezTo>
                    <a:pt x="48" y="115"/>
                    <a:pt x="62" y="106"/>
                    <a:pt x="77" y="106"/>
                  </a:cubicBezTo>
                  <a:cubicBezTo>
                    <a:pt x="92" y="106"/>
                    <a:pt x="106" y="115"/>
                    <a:pt x="111" y="128"/>
                  </a:cubicBezTo>
                  <a:cubicBezTo>
                    <a:pt x="101" y="135"/>
                    <a:pt x="89" y="139"/>
                    <a:pt x="77" y="139"/>
                  </a:cubicBezTo>
                  <a:close/>
                  <a:moveTo>
                    <a:pt x="63" y="77"/>
                  </a:moveTo>
                  <a:cubicBezTo>
                    <a:pt x="63" y="71"/>
                    <a:pt x="69" y="65"/>
                    <a:pt x="76" y="65"/>
                  </a:cubicBezTo>
                  <a:cubicBezTo>
                    <a:pt x="83" y="65"/>
                    <a:pt x="88" y="71"/>
                    <a:pt x="88" y="77"/>
                  </a:cubicBezTo>
                  <a:cubicBezTo>
                    <a:pt x="88" y="84"/>
                    <a:pt x="83" y="90"/>
                    <a:pt x="76" y="90"/>
                  </a:cubicBezTo>
                  <a:cubicBezTo>
                    <a:pt x="69" y="90"/>
                    <a:pt x="63" y="84"/>
                    <a:pt x="63" y="77"/>
                  </a:cubicBezTo>
                  <a:close/>
                  <a:moveTo>
                    <a:pt x="123" y="118"/>
                  </a:moveTo>
                  <a:cubicBezTo>
                    <a:pt x="118" y="107"/>
                    <a:pt x="109" y="99"/>
                    <a:pt x="98" y="95"/>
                  </a:cubicBezTo>
                  <a:cubicBezTo>
                    <a:pt x="102" y="90"/>
                    <a:pt x="104" y="84"/>
                    <a:pt x="104" y="77"/>
                  </a:cubicBezTo>
                  <a:cubicBezTo>
                    <a:pt x="104" y="62"/>
                    <a:pt x="91" y="49"/>
                    <a:pt x="76" y="49"/>
                  </a:cubicBezTo>
                  <a:cubicBezTo>
                    <a:pt x="60" y="49"/>
                    <a:pt x="47" y="62"/>
                    <a:pt x="47" y="77"/>
                  </a:cubicBezTo>
                  <a:cubicBezTo>
                    <a:pt x="47" y="84"/>
                    <a:pt x="50" y="91"/>
                    <a:pt x="54" y="95"/>
                  </a:cubicBezTo>
                  <a:cubicBezTo>
                    <a:pt x="44" y="100"/>
                    <a:pt x="36" y="108"/>
                    <a:pt x="31" y="118"/>
                  </a:cubicBezTo>
                  <a:cubicBezTo>
                    <a:pt x="21" y="107"/>
                    <a:pt x="16" y="93"/>
                    <a:pt x="16" y="77"/>
                  </a:cubicBezTo>
                  <a:cubicBezTo>
                    <a:pt x="16" y="44"/>
                    <a:pt x="43" y="16"/>
                    <a:pt x="77" y="16"/>
                  </a:cubicBezTo>
                  <a:cubicBezTo>
                    <a:pt x="111" y="16"/>
                    <a:pt x="138" y="44"/>
                    <a:pt x="138" y="77"/>
                  </a:cubicBezTo>
                  <a:cubicBezTo>
                    <a:pt x="138" y="93"/>
                    <a:pt x="132" y="107"/>
                    <a:pt x="123" y="118"/>
                  </a:cubicBezTo>
                  <a:close/>
                  <a:moveTo>
                    <a:pt x="123" y="118"/>
                  </a:moveTo>
                  <a:cubicBezTo>
                    <a:pt x="123" y="118"/>
                    <a:pt x="123" y="118"/>
                    <a:pt x="123" y="118"/>
                  </a:cubicBezTo>
                </a:path>
              </a:pathLst>
            </a:custGeom>
            <a:solidFill>
              <a:srgbClr val="005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21" name="Freeform 170">
              <a:extLst>
                <a:ext uri="{FF2B5EF4-FFF2-40B4-BE49-F238E27FC236}">
                  <a16:creationId xmlns:a16="http://schemas.microsoft.com/office/drawing/2014/main" id="{4AEB344F-4931-4CB4-B0FC-55F337E8F9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8026" y="1676400"/>
              <a:ext cx="244475" cy="244475"/>
            </a:xfrm>
            <a:custGeom>
              <a:avLst/>
              <a:gdLst>
                <a:gd name="T0" fmla="*/ 77 w 154"/>
                <a:gd name="T1" fmla="*/ 0 h 154"/>
                <a:gd name="T2" fmla="*/ 0 w 154"/>
                <a:gd name="T3" fmla="*/ 77 h 154"/>
                <a:gd name="T4" fmla="*/ 28 w 154"/>
                <a:gd name="T5" fmla="*/ 137 h 154"/>
                <a:gd name="T6" fmla="*/ 29 w 154"/>
                <a:gd name="T7" fmla="*/ 137 h 154"/>
                <a:gd name="T8" fmla="*/ 77 w 154"/>
                <a:gd name="T9" fmla="*/ 154 h 154"/>
                <a:gd name="T10" fmla="*/ 124 w 154"/>
                <a:gd name="T11" fmla="*/ 137 h 154"/>
                <a:gd name="T12" fmla="*/ 125 w 154"/>
                <a:gd name="T13" fmla="*/ 137 h 154"/>
                <a:gd name="T14" fmla="*/ 154 w 154"/>
                <a:gd name="T15" fmla="*/ 77 h 154"/>
                <a:gd name="T16" fmla="*/ 77 w 154"/>
                <a:gd name="T17" fmla="*/ 0 h 154"/>
                <a:gd name="T18" fmla="*/ 77 w 154"/>
                <a:gd name="T19" fmla="*/ 138 h 154"/>
                <a:gd name="T20" fmla="*/ 43 w 154"/>
                <a:gd name="T21" fmla="*/ 128 h 154"/>
                <a:gd name="T22" fmla="*/ 77 w 154"/>
                <a:gd name="T23" fmla="*/ 105 h 154"/>
                <a:gd name="T24" fmla="*/ 110 w 154"/>
                <a:gd name="T25" fmla="*/ 128 h 154"/>
                <a:gd name="T26" fmla="*/ 77 w 154"/>
                <a:gd name="T27" fmla="*/ 138 h 154"/>
                <a:gd name="T28" fmla="*/ 63 w 154"/>
                <a:gd name="T29" fmla="*/ 77 h 154"/>
                <a:gd name="T30" fmla="*/ 75 w 154"/>
                <a:gd name="T31" fmla="*/ 64 h 154"/>
                <a:gd name="T32" fmla="*/ 88 w 154"/>
                <a:gd name="T33" fmla="*/ 77 h 154"/>
                <a:gd name="T34" fmla="*/ 75 w 154"/>
                <a:gd name="T35" fmla="*/ 89 h 154"/>
                <a:gd name="T36" fmla="*/ 63 w 154"/>
                <a:gd name="T37" fmla="*/ 77 h 154"/>
                <a:gd name="T38" fmla="*/ 123 w 154"/>
                <a:gd name="T39" fmla="*/ 117 h 154"/>
                <a:gd name="T40" fmla="*/ 98 w 154"/>
                <a:gd name="T41" fmla="*/ 94 h 154"/>
                <a:gd name="T42" fmla="*/ 104 w 154"/>
                <a:gd name="T43" fmla="*/ 77 h 154"/>
                <a:gd name="T44" fmla="*/ 75 w 154"/>
                <a:gd name="T45" fmla="*/ 48 h 154"/>
                <a:gd name="T46" fmla="*/ 47 w 154"/>
                <a:gd name="T47" fmla="*/ 77 h 154"/>
                <a:gd name="T48" fmla="*/ 53 w 154"/>
                <a:gd name="T49" fmla="*/ 95 h 154"/>
                <a:gd name="T50" fmla="*/ 30 w 154"/>
                <a:gd name="T51" fmla="*/ 117 h 154"/>
                <a:gd name="T52" fmla="*/ 15 w 154"/>
                <a:gd name="T53" fmla="*/ 77 h 154"/>
                <a:gd name="T54" fmla="*/ 77 w 154"/>
                <a:gd name="T55" fmla="*/ 15 h 154"/>
                <a:gd name="T56" fmla="*/ 138 w 154"/>
                <a:gd name="T57" fmla="*/ 77 h 154"/>
                <a:gd name="T58" fmla="*/ 123 w 154"/>
                <a:gd name="T59" fmla="*/ 117 h 154"/>
                <a:gd name="T60" fmla="*/ 123 w 154"/>
                <a:gd name="T61" fmla="*/ 117 h 154"/>
                <a:gd name="T62" fmla="*/ 123 w 154"/>
                <a:gd name="T63" fmla="*/ 11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4" h="154">
                  <a:moveTo>
                    <a:pt x="77" y="0"/>
                  </a:moveTo>
                  <a:cubicBezTo>
                    <a:pt x="34" y="0"/>
                    <a:pt x="0" y="34"/>
                    <a:pt x="0" y="77"/>
                  </a:cubicBezTo>
                  <a:cubicBezTo>
                    <a:pt x="0" y="101"/>
                    <a:pt x="11" y="122"/>
                    <a:pt x="28" y="137"/>
                  </a:cubicBezTo>
                  <a:cubicBezTo>
                    <a:pt x="28" y="137"/>
                    <a:pt x="29" y="137"/>
                    <a:pt x="29" y="137"/>
                  </a:cubicBezTo>
                  <a:cubicBezTo>
                    <a:pt x="42" y="148"/>
                    <a:pt x="59" y="154"/>
                    <a:pt x="77" y="154"/>
                  </a:cubicBezTo>
                  <a:cubicBezTo>
                    <a:pt x="94" y="154"/>
                    <a:pt x="111" y="148"/>
                    <a:pt x="124" y="137"/>
                  </a:cubicBezTo>
                  <a:cubicBezTo>
                    <a:pt x="124" y="137"/>
                    <a:pt x="125" y="137"/>
                    <a:pt x="125" y="137"/>
                  </a:cubicBezTo>
                  <a:cubicBezTo>
                    <a:pt x="142" y="122"/>
                    <a:pt x="154" y="101"/>
                    <a:pt x="154" y="77"/>
                  </a:cubicBezTo>
                  <a:cubicBezTo>
                    <a:pt x="154" y="34"/>
                    <a:pt x="119" y="0"/>
                    <a:pt x="77" y="0"/>
                  </a:cubicBezTo>
                  <a:close/>
                  <a:moveTo>
                    <a:pt x="77" y="138"/>
                  </a:moveTo>
                  <a:cubicBezTo>
                    <a:pt x="64" y="138"/>
                    <a:pt x="52" y="134"/>
                    <a:pt x="43" y="128"/>
                  </a:cubicBezTo>
                  <a:cubicBezTo>
                    <a:pt x="48" y="114"/>
                    <a:pt x="61" y="105"/>
                    <a:pt x="77" y="105"/>
                  </a:cubicBezTo>
                  <a:cubicBezTo>
                    <a:pt x="92" y="105"/>
                    <a:pt x="105" y="114"/>
                    <a:pt x="110" y="128"/>
                  </a:cubicBezTo>
                  <a:cubicBezTo>
                    <a:pt x="101" y="134"/>
                    <a:pt x="89" y="138"/>
                    <a:pt x="77" y="138"/>
                  </a:cubicBezTo>
                  <a:close/>
                  <a:moveTo>
                    <a:pt x="63" y="77"/>
                  </a:moveTo>
                  <a:cubicBezTo>
                    <a:pt x="63" y="70"/>
                    <a:pt x="68" y="64"/>
                    <a:pt x="75" y="64"/>
                  </a:cubicBezTo>
                  <a:cubicBezTo>
                    <a:pt x="82" y="64"/>
                    <a:pt x="88" y="70"/>
                    <a:pt x="88" y="77"/>
                  </a:cubicBezTo>
                  <a:cubicBezTo>
                    <a:pt x="88" y="84"/>
                    <a:pt x="82" y="89"/>
                    <a:pt x="75" y="89"/>
                  </a:cubicBezTo>
                  <a:cubicBezTo>
                    <a:pt x="68" y="89"/>
                    <a:pt x="63" y="84"/>
                    <a:pt x="63" y="77"/>
                  </a:cubicBezTo>
                  <a:close/>
                  <a:moveTo>
                    <a:pt x="123" y="117"/>
                  </a:moveTo>
                  <a:cubicBezTo>
                    <a:pt x="117" y="107"/>
                    <a:pt x="109" y="99"/>
                    <a:pt x="98" y="94"/>
                  </a:cubicBezTo>
                  <a:cubicBezTo>
                    <a:pt x="102" y="89"/>
                    <a:pt x="104" y="83"/>
                    <a:pt x="104" y="77"/>
                  </a:cubicBezTo>
                  <a:cubicBezTo>
                    <a:pt x="104" y="61"/>
                    <a:pt x="91" y="48"/>
                    <a:pt x="75" y="48"/>
                  </a:cubicBezTo>
                  <a:cubicBezTo>
                    <a:pt x="60" y="48"/>
                    <a:pt x="47" y="61"/>
                    <a:pt x="47" y="77"/>
                  </a:cubicBezTo>
                  <a:cubicBezTo>
                    <a:pt x="47" y="84"/>
                    <a:pt x="49" y="90"/>
                    <a:pt x="53" y="95"/>
                  </a:cubicBezTo>
                  <a:cubicBezTo>
                    <a:pt x="44" y="100"/>
                    <a:pt x="35" y="107"/>
                    <a:pt x="30" y="117"/>
                  </a:cubicBezTo>
                  <a:cubicBezTo>
                    <a:pt x="21" y="106"/>
                    <a:pt x="15" y="92"/>
                    <a:pt x="15" y="77"/>
                  </a:cubicBezTo>
                  <a:cubicBezTo>
                    <a:pt x="15" y="43"/>
                    <a:pt x="43" y="15"/>
                    <a:pt x="77" y="15"/>
                  </a:cubicBezTo>
                  <a:cubicBezTo>
                    <a:pt x="110" y="15"/>
                    <a:pt x="138" y="43"/>
                    <a:pt x="138" y="77"/>
                  </a:cubicBezTo>
                  <a:cubicBezTo>
                    <a:pt x="138" y="92"/>
                    <a:pt x="132" y="106"/>
                    <a:pt x="123" y="117"/>
                  </a:cubicBezTo>
                  <a:close/>
                  <a:moveTo>
                    <a:pt x="123" y="117"/>
                  </a:moveTo>
                  <a:cubicBezTo>
                    <a:pt x="123" y="117"/>
                    <a:pt x="123" y="117"/>
                    <a:pt x="123" y="117"/>
                  </a:cubicBezTo>
                </a:path>
              </a:pathLst>
            </a:custGeom>
            <a:solidFill>
              <a:srgbClr val="005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22" name="Freeform 171">
              <a:extLst>
                <a:ext uri="{FF2B5EF4-FFF2-40B4-BE49-F238E27FC236}">
                  <a16:creationId xmlns:a16="http://schemas.microsoft.com/office/drawing/2014/main" id="{2FD757B5-CB98-4E9B-BD92-2FE1B20A01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4901" y="1676400"/>
              <a:ext cx="244475" cy="244475"/>
            </a:xfrm>
            <a:custGeom>
              <a:avLst/>
              <a:gdLst>
                <a:gd name="T0" fmla="*/ 77 w 154"/>
                <a:gd name="T1" fmla="*/ 0 h 154"/>
                <a:gd name="T2" fmla="*/ 0 w 154"/>
                <a:gd name="T3" fmla="*/ 77 h 154"/>
                <a:gd name="T4" fmla="*/ 29 w 154"/>
                <a:gd name="T5" fmla="*/ 137 h 154"/>
                <a:gd name="T6" fmla="*/ 30 w 154"/>
                <a:gd name="T7" fmla="*/ 137 h 154"/>
                <a:gd name="T8" fmla="*/ 77 w 154"/>
                <a:gd name="T9" fmla="*/ 154 h 154"/>
                <a:gd name="T10" fmla="*/ 125 w 154"/>
                <a:gd name="T11" fmla="*/ 137 h 154"/>
                <a:gd name="T12" fmla="*/ 126 w 154"/>
                <a:gd name="T13" fmla="*/ 137 h 154"/>
                <a:gd name="T14" fmla="*/ 154 w 154"/>
                <a:gd name="T15" fmla="*/ 77 h 154"/>
                <a:gd name="T16" fmla="*/ 77 w 154"/>
                <a:gd name="T17" fmla="*/ 0 h 154"/>
                <a:gd name="T18" fmla="*/ 77 w 154"/>
                <a:gd name="T19" fmla="*/ 138 h 154"/>
                <a:gd name="T20" fmla="*/ 43 w 154"/>
                <a:gd name="T21" fmla="*/ 128 h 154"/>
                <a:gd name="T22" fmla="*/ 77 w 154"/>
                <a:gd name="T23" fmla="*/ 105 h 154"/>
                <a:gd name="T24" fmla="*/ 111 w 154"/>
                <a:gd name="T25" fmla="*/ 128 h 154"/>
                <a:gd name="T26" fmla="*/ 77 w 154"/>
                <a:gd name="T27" fmla="*/ 138 h 154"/>
                <a:gd name="T28" fmla="*/ 63 w 154"/>
                <a:gd name="T29" fmla="*/ 77 h 154"/>
                <a:gd name="T30" fmla="*/ 76 w 154"/>
                <a:gd name="T31" fmla="*/ 64 h 154"/>
                <a:gd name="T32" fmla="*/ 88 w 154"/>
                <a:gd name="T33" fmla="*/ 77 h 154"/>
                <a:gd name="T34" fmla="*/ 76 w 154"/>
                <a:gd name="T35" fmla="*/ 89 h 154"/>
                <a:gd name="T36" fmla="*/ 63 w 154"/>
                <a:gd name="T37" fmla="*/ 77 h 154"/>
                <a:gd name="T38" fmla="*/ 123 w 154"/>
                <a:gd name="T39" fmla="*/ 117 h 154"/>
                <a:gd name="T40" fmla="*/ 99 w 154"/>
                <a:gd name="T41" fmla="*/ 94 h 154"/>
                <a:gd name="T42" fmla="*/ 104 w 154"/>
                <a:gd name="T43" fmla="*/ 77 h 154"/>
                <a:gd name="T44" fmla="*/ 76 w 154"/>
                <a:gd name="T45" fmla="*/ 48 h 154"/>
                <a:gd name="T46" fmla="*/ 47 w 154"/>
                <a:gd name="T47" fmla="*/ 77 h 154"/>
                <a:gd name="T48" fmla="*/ 54 w 154"/>
                <a:gd name="T49" fmla="*/ 95 h 154"/>
                <a:gd name="T50" fmla="*/ 31 w 154"/>
                <a:gd name="T51" fmla="*/ 117 h 154"/>
                <a:gd name="T52" fmla="*/ 16 w 154"/>
                <a:gd name="T53" fmla="*/ 77 h 154"/>
                <a:gd name="T54" fmla="*/ 77 w 154"/>
                <a:gd name="T55" fmla="*/ 15 h 154"/>
                <a:gd name="T56" fmla="*/ 138 w 154"/>
                <a:gd name="T57" fmla="*/ 77 h 154"/>
                <a:gd name="T58" fmla="*/ 123 w 154"/>
                <a:gd name="T59" fmla="*/ 117 h 154"/>
                <a:gd name="T60" fmla="*/ 123 w 154"/>
                <a:gd name="T61" fmla="*/ 117 h 154"/>
                <a:gd name="T62" fmla="*/ 123 w 154"/>
                <a:gd name="T63" fmla="*/ 11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4" h="154">
                  <a:moveTo>
                    <a:pt x="77" y="0"/>
                  </a:moveTo>
                  <a:cubicBezTo>
                    <a:pt x="35" y="0"/>
                    <a:pt x="0" y="34"/>
                    <a:pt x="0" y="77"/>
                  </a:cubicBezTo>
                  <a:cubicBezTo>
                    <a:pt x="0" y="101"/>
                    <a:pt x="11" y="122"/>
                    <a:pt x="29" y="137"/>
                  </a:cubicBezTo>
                  <a:cubicBezTo>
                    <a:pt x="29" y="137"/>
                    <a:pt x="29" y="137"/>
                    <a:pt x="30" y="137"/>
                  </a:cubicBezTo>
                  <a:cubicBezTo>
                    <a:pt x="43" y="148"/>
                    <a:pt x="59" y="154"/>
                    <a:pt x="77" y="154"/>
                  </a:cubicBezTo>
                  <a:cubicBezTo>
                    <a:pt x="95" y="154"/>
                    <a:pt x="112" y="148"/>
                    <a:pt x="125" y="137"/>
                  </a:cubicBezTo>
                  <a:cubicBezTo>
                    <a:pt x="125" y="137"/>
                    <a:pt x="125" y="137"/>
                    <a:pt x="126" y="137"/>
                  </a:cubicBezTo>
                  <a:cubicBezTo>
                    <a:pt x="143" y="122"/>
                    <a:pt x="154" y="101"/>
                    <a:pt x="154" y="77"/>
                  </a:cubicBezTo>
                  <a:cubicBezTo>
                    <a:pt x="154" y="34"/>
                    <a:pt x="120" y="0"/>
                    <a:pt x="77" y="0"/>
                  </a:cubicBezTo>
                  <a:close/>
                  <a:moveTo>
                    <a:pt x="77" y="138"/>
                  </a:moveTo>
                  <a:cubicBezTo>
                    <a:pt x="65" y="138"/>
                    <a:pt x="53" y="134"/>
                    <a:pt x="43" y="128"/>
                  </a:cubicBezTo>
                  <a:cubicBezTo>
                    <a:pt x="49" y="114"/>
                    <a:pt x="62" y="105"/>
                    <a:pt x="77" y="105"/>
                  </a:cubicBezTo>
                  <a:cubicBezTo>
                    <a:pt x="92" y="105"/>
                    <a:pt x="106" y="114"/>
                    <a:pt x="111" y="128"/>
                  </a:cubicBezTo>
                  <a:cubicBezTo>
                    <a:pt x="101" y="134"/>
                    <a:pt x="90" y="138"/>
                    <a:pt x="77" y="138"/>
                  </a:cubicBezTo>
                  <a:close/>
                  <a:moveTo>
                    <a:pt x="63" y="77"/>
                  </a:moveTo>
                  <a:cubicBezTo>
                    <a:pt x="63" y="70"/>
                    <a:pt x="69" y="64"/>
                    <a:pt x="76" y="64"/>
                  </a:cubicBezTo>
                  <a:cubicBezTo>
                    <a:pt x="83" y="64"/>
                    <a:pt x="88" y="70"/>
                    <a:pt x="88" y="77"/>
                  </a:cubicBezTo>
                  <a:cubicBezTo>
                    <a:pt x="88" y="84"/>
                    <a:pt x="83" y="89"/>
                    <a:pt x="76" y="89"/>
                  </a:cubicBezTo>
                  <a:cubicBezTo>
                    <a:pt x="69" y="89"/>
                    <a:pt x="63" y="84"/>
                    <a:pt x="63" y="77"/>
                  </a:cubicBezTo>
                  <a:close/>
                  <a:moveTo>
                    <a:pt x="123" y="117"/>
                  </a:moveTo>
                  <a:cubicBezTo>
                    <a:pt x="118" y="107"/>
                    <a:pt x="109" y="99"/>
                    <a:pt x="99" y="94"/>
                  </a:cubicBezTo>
                  <a:cubicBezTo>
                    <a:pt x="102" y="89"/>
                    <a:pt x="104" y="83"/>
                    <a:pt x="104" y="77"/>
                  </a:cubicBezTo>
                  <a:cubicBezTo>
                    <a:pt x="104" y="61"/>
                    <a:pt x="92" y="48"/>
                    <a:pt x="76" y="48"/>
                  </a:cubicBezTo>
                  <a:cubicBezTo>
                    <a:pt x="60" y="48"/>
                    <a:pt x="47" y="61"/>
                    <a:pt x="47" y="77"/>
                  </a:cubicBezTo>
                  <a:cubicBezTo>
                    <a:pt x="47" y="84"/>
                    <a:pt x="50" y="90"/>
                    <a:pt x="54" y="95"/>
                  </a:cubicBezTo>
                  <a:cubicBezTo>
                    <a:pt x="44" y="100"/>
                    <a:pt x="36" y="107"/>
                    <a:pt x="31" y="117"/>
                  </a:cubicBezTo>
                  <a:cubicBezTo>
                    <a:pt x="22" y="106"/>
                    <a:pt x="16" y="92"/>
                    <a:pt x="16" y="77"/>
                  </a:cubicBezTo>
                  <a:cubicBezTo>
                    <a:pt x="16" y="43"/>
                    <a:pt x="43" y="15"/>
                    <a:pt x="77" y="15"/>
                  </a:cubicBezTo>
                  <a:cubicBezTo>
                    <a:pt x="111" y="15"/>
                    <a:pt x="138" y="43"/>
                    <a:pt x="138" y="77"/>
                  </a:cubicBezTo>
                  <a:cubicBezTo>
                    <a:pt x="138" y="92"/>
                    <a:pt x="133" y="106"/>
                    <a:pt x="123" y="117"/>
                  </a:cubicBezTo>
                  <a:close/>
                  <a:moveTo>
                    <a:pt x="123" y="117"/>
                  </a:moveTo>
                  <a:cubicBezTo>
                    <a:pt x="123" y="117"/>
                    <a:pt x="123" y="117"/>
                    <a:pt x="123" y="117"/>
                  </a:cubicBezTo>
                </a:path>
              </a:pathLst>
            </a:custGeom>
            <a:solidFill>
              <a:srgbClr val="005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23" name="Freeform 172">
              <a:extLst>
                <a:ext uri="{FF2B5EF4-FFF2-40B4-BE49-F238E27FC236}">
                  <a16:creationId xmlns:a16="http://schemas.microsoft.com/office/drawing/2014/main" id="{A0115D91-4DB2-4BD3-AEF0-5B9A6C142D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2013" y="2100263"/>
              <a:ext cx="28575" cy="26988"/>
            </a:xfrm>
            <a:custGeom>
              <a:avLst/>
              <a:gdLst>
                <a:gd name="T0" fmla="*/ 14 w 18"/>
                <a:gd name="T1" fmla="*/ 3 h 17"/>
                <a:gd name="T2" fmla="*/ 14 w 18"/>
                <a:gd name="T3" fmla="*/ 3 h 17"/>
                <a:gd name="T4" fmla="*/ 3 w 18"/>
                <a:gd name="T5" fmla="*/ 4 h 17"/>
                <a:gd name="T6" fmla="*/ 4 w 18"/>
                <a:gd name="T7" fmla="*/ 15 h 17"/>
                <a:gd name="T8" fmla="*/ 4 w 18"/>
                <a:gd name="T9" fmla="*/ 15 h 17"/>
                <a:gd name="T10" fmla="*/ 9 w 18"/>
                <a:gd name="T11" fmla="*/ 17 h 17"/>
                <a:gd name="T12" fmla="*/ 15 w 18"/>
                <a:gd name="T13" fmla="*/ 14 h 17"/>
                <a:gd name="T14" fmla="*/ 14 w 18"/>
                <a:gd name="T15" fmla="*/ 3 h 17"/>
                <a:gd name="T16" fmla="*/ 14 w 18"/>
                <a:gd name="T17" fmla="*/ 3 h 17"/>
                <a:gd name="T18" fmla="*/ 14 w 18"/>
                <a:gd name="T1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14" y="3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2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7" y="17"/>
                    <a:pt x="9" y="17"/>
                  </a:cubicBezTo>
                  <a:cubicBezTo>
                    <a:pt x="11" y="17"/>
                    <a:pt x="13" y="16"/>
                    <a:pt x="15" y="14"/>
                  </a:cubicBezTo>
                  <a:cubicBezTo>
                    <a:pt x="18" y="10"/>
                    <a:pt x="17" y="6"/>
                    <a:pt x="14" y="3"/>
                  </a:cubicBezTo>
                  <a:close/>
                  <a:moveTo>
                    <a:pt x="14" y="3"/>
                  </a:moveTo>
                  <a:cubicBezTo>
                    <a:pt x="14" y="3"/>
                    <a:pt x="14" y="3"/>
                    <a:pt x="14" y="3"/>
                  </a:cubicBezTo>
                </a:path>
              </a:pathLst>
            </a:custGeom>
            <a:solidFill>
              <a:srgbClr val="005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24" name="Freeform 173">
              <a:extLst>
                <a:ext uri="{FF2B5EF4-FFF2-40B4-BE49-F238E27FC236}">
                  <a16:creationId xmlns:a16="http://schemas.microsoft.com/office/drawing/2014/main" id="{A1EFC2A9-EB9A-43CB-9818-26F23F890F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6613" y="2073275"/>
              <a:ext cx="26988" cy="26988"/>
            </a:xfrm>
            <a:custGeom>
              <a:avLst/>
              <a:gdLst>
                <a:gd name="T0" fmla="*/ 15 w 17"/>
                <a:gd name="T1" fmla="*/ 4 h 17"/>
                <a:gd name="T2" fmla="*/ 14 w 17"/>
                <a:gd name="T3" fmla="*/ 4 h 17"/>
                <a:gd name="T4" fmla="*/ 3 w 17"/>
                <a:gd name="T5" fmla="*/ 3 h 17"/>
                <a:gd name="T6" fmla="*/ 2 w 17"/>
                <a:gd name="T7" fmla="*/ 14 h 17"/>
                <a:gd name="T8" fmla="*/ 2 w 17"/>
                <a:gd name="T9" fmla="*/ 14 h 17"/>
                <a:gd name="T10" fmla="*/ 8 w 17"/>
                <a:gd name="T11" fmla="*/ 17 h 17"/>
                <a:gd name="T12" fmla="*/ 14 w 17"/>
                <a:gd name="T13" fmla="*/ 15 h 17"/>
                <a:gd name="T14" fmla="*/ 15 w 17"/>
                <a:gd name="T15" fmla="*/ 4 h 17"/>
                <a:gd name="T16" fmla="*/ 15 w 17"/>
                <a:gd name="T17" fmla="*/ 4 h 17"/>
                <a:gd name="T18" fmla="*/ 15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15" y="4"/>
                  </a:moveTo>
                  <a:cubicBezTo>
                    <a:pt x="15" y="4"/>
                    <a:pt x="14" y="4"/>
                    <a:pt x="14" y="4"/>
                  </a:cubicBezTo>
                  <a:cubicBezTo>
                    <a:pt x="12" y="0"/>
                    <a:pt x="7" y="0"/>
                    <a:pt x="3" y="3"/>
                  </a:cubicBezTo>
                  <a:cubicBezTo>
                    <a:pt x="0" y="6"/>
                    <a:pt x="0" y="11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0" y="17"/>
                    <a:pt x="12" y="16"/>
                    <a:pt x="14" y="15"/>
                  </a:cubicBezTo>
                  <a:cubicBezTo>
                    <a:pt x="17" y="12"/>
                    <a:pt x="17" y="7"/>
                    <a:pt x="15" y="4"/>
                  </a:cubicBez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solidFill>
              <a:srgbClr val="005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25" name="Freeform 174">
              <a:extLst>
                <a:ext uri="{FF2B5EF4-FFF2-40B4-BE49-F238E27FC236}">
                  <a16:creationId xmlns:a16="http://schemas.microsoft.com/office/drawing/2014/main" id="{2C924B79-1CFD-486E-941C-12D5A1E82A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4388" y="2043113"/>
              <a:ext cx="28575" cy="26988"/>
            </a:xfrm>
            <a:custGeom>
              <a:avLst/>
              <a:gdLst>
                <a:gd name="T0" fmla="*/ 16 w 18"/>
                <a:gd name="T1" fmla="*/ 5 h 17"/>
                <a:gd name="T2" fmla="*/ 16 w 18"/>
                <a:gd name="T3" fmla="*/ 5 h 17"/>
                <a:gd name="T4" fmla="*/ 5 w 18"/>
                <a:gd name="T5" fmla="*/ 2 h 17"/>
                <a:gd name="T6" fmla="*/ 2 w 18"/>
                <a:gd name="T7" fmla="*/ 13 h 17"/>
                <a:gd name="T8" fmla="*/ 2 w 18"/>
                <a:gd name="T9" fmla="*/ 13 h 17"/>
                <a:gd name="T10" fmla="*/ 9 w 18"/>
                <a:gd name="T11" fmla="*/ 17 h 17"/>
                <a:gd name="T12" fmla="*/ 13 w 18"/>
                <a:gd name="T13" fmla="*/ 16 h 17"/>
                <a:gd name="T14" fmla="*/ 16 w 18"/>
                <a:gd name="T15" fmla="*/ 5 h 17"/>
                <a:gd name="T16" fmla="*/ 16 w 18"/>
                <a:gd name="T17" fmla="*/ 5 h 17"/>
                <a:gd name="T18" fmla="*/ 16 w 18"/>
                <a:gd name="T1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16" y="5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3" y="1"/>
                    <a:pt x="9" y="0"/>
                    <a:pt x="5" y="2"/>
                  </a:cubicBezTo>
                  <a:cubicBezTo>
                    <a:pt x="1" y="4"/>
                    <a:pt x="0" y="9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5"/>
                    <a:pt x="6" y="17"/>
                    <a:pt x="9" y="17"/>
                  </a:cubicBezTo>
                  <a:cubicBezTo>
                    <a:pt x="10" y="17"/>
                    <a:pt x="12" y="16"/>
                    <a:pt x="13" y="16"/>
                  </a:cubicBezTo>
                  <a:cubicBezTo>
                    <a:pt x="17" y="13"/>
                    <a:pt x="18" y="8"/>
                    <a:pt x="16" y="5"/>
                  </a:cubicBezTo>
                  <a:close/>
                  <a:moveTo>
                    <a:pt x="16" y="5"/>
                  </a:moveTo>
                  <a:cubicBezTo>
                    <a:pt x="16" y="5"/>
                    <a:pt x="16" y="5"/>
                    <a:pt x="16" y="5"/>
                  </a:cubicBezTo>
                </a:path>
              </a:pathLst>
            </a:custGeom>
            <a:solidFill>
              <a:srgbClr val="005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26" name="Freeform 175">
              <a:extLst>
                <a:ext uri="{FF2B5EF4-FFF2-40B4-BE49-F238E27FC236}">
                  <a16:creationId xmlns:a16="http://schemas.microsoft.com/office/drawing/2014/main" id="{05EA1C1B-4842-4B1B-80DC-976FA4CA03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7401" y="1974850"/>
              <a:ext cx="26988" cy="25400"/>
            </a:xfrm>
            <a:custGeom>
              <a:avLst/>
              <a:gdLst>
                <a:gd name="T0" fmla="*/ 16 w 17"/>
                <a:gd name="T1" fmla="*/ 6 h 16"/>
                <a:gd name="T2" fmla="*/ 7 w 17"/>
                <a:gd name="T3" fmla="*/ 0 h 16"/>
                <a:gd name="T4" fmla="*/ 1 w 17"/>
                <a:gd name="T5" fmla="*/ 10 h 16"/>
                <a:gd name="T6" fmla="*/ 1 w 17"/>
                <a:gd name="T7" fmla="*/ 10 h 16"/>
                <a:gd name="T8" fmla="*/ 9 w 17"/>
                <a:gd name="T9" fmla="*/ 16 h 16"/>
                <a:gd name="T10" fmla="*/ 10 w 17"/>
                <a:gd name="T11" fmla="*/ 16 h 16"/>
                <a:gd name="T12" fmla="*/ 16 w 17"/>
                <a:gd name="T13" fmla="*/ 6 h 16"/>
                <a:gd name="T14" fmla="*/ 16 w 17"/>
                <a:gd name="T15" fmla="*/ 6 h 16"/>
                <a:gd name="T16" fmla="*/ 16 w 17"/>
                <a:gd name="T1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6">
                  <a:moveTo>
                    <a:pt x="16" y="6"/>
                  </a:moveTo>
                  <a:cubicBezTo>
                    <a:pt x="15" y="2"/>
                    <a:pt x="11" y="0"/>
                    <a:pt x="7" y="0"/>
                  </a:cubicBezTo>
                  <a:cubicBezTo>
                    <a:pt x="3" y="1"/>
                    <a:pt x="0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4"/>
                    <a:pt x="5" y="16"/>
                    <a:pt x="9" y="16"/>
                  </a:cubicBezTo>
                  <a:cubicBezTo>
                    <a:pt x="9" y="16"/>
                    <a:pt x="10" y="16"/>
                    <a:pt x="10" y="16"/>
                  </a:cubicBezTo>
                  <a:cubicBezTo>
                    <a:pt x="15" y="15"/>
                    <a:pt x="17" y="11"/>
                    <a:pt x="16" y="6"/>
                  </a:cubicBezTo>
                  <a:close/>
                  <a:moveTo>
                    <a:pt x="16" y="6"/>
                  </a:moveTo>
                  <a:cubicBezTo>
                    <a:pt x="16" y="6"/>
                    <a:pt x="16" y="6"/>
                    <a:pt x="16" y="6"/>
                  </a:cubicBezTo>
                </a:path>
              </a:pathLst>
            </a:custGeom>
            <a:solidFill>
              <a:srgbClr val="005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27" name="Freeform 176">
              <a:extLst>
                <a:ext uri="{FF2B5EF4-FFF2-40B4-BE49-F238E27FC236}">
                  <a16:creationId xmlns:a16="http://schemas.microsoft.com/office/drawing/2014/main" id="{922E2758-83FA-4DA7-BBA6-CB54EA7185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8513" y="2009775"/>
              <a:ext cx="28575" cy="26988"/>
            </a:xfrm>
            <a:custGeom>
              <a:avLst/>
              <a:gdLst>
                <a:gd name="T0" fmla="*/ 16 w 18"/>
                <a:gd name="T1" fmla="*/ 6 h 17"/>
                <a:gd name="T2" fmla="*/ 16 w 18"/>
                <a:gd name="T3" fmla="*/ 6 h 17"/>
                <a:gd name="T4" fmla="*/ 6 w 18"/>
                <a:gd name="T5" fmla="*/ 1 h 17"/>
                <a:gd name="T6" fmla="*/ 1 w 18"/>
                <a:gd name="T7" fmla="*/ 12 h 17"/>
                <a:gd name="T8" fmla="*/ 1 w 18"/>
                <a:gd name="T9" fmla="*/ 12 h 17"/>
                <a:gd name="T10" fmla="*/ 9 w 18"/>
                <a:gd name="T11" fmla="*/ 17 h 17"/>
                <a:gd name="T12" fmla="*/ 11 w 18"/>
                <a:gd name="T13" fmla="*/ 16 h 17"/>
                <a:gd name="T14" fmla="*/ 16 w 18"/>
                <a:gd name="T15" fmla="*/ 6 h 17"/>
                <a:gd name="T16" fmla="*/ 16 w 18"/>
                <a:gd name="T17" fmla="*/ 6 h 17"/>
                <a:gd name="T18" fmla="*/ 16 w 18"/>
                <a:gd name="T1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16" y="6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4" y="2"/>
                    <a:pt x="10" y="0"/>
                    <a:pt x="6" y="1"/>
                  </a:cubicBezTo>
                  <a:cubicBezTo>
                    <a:pt x="2" y="3"/>
                    <a:pt x="0" y="7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6" y="14"/>
                    <a:pt x="18" y="10"/>
                    <a:pt x="16" y="6"/>
                  </a:cubicBezTo>
                  <a:close/>
                  <a:moveTo>
                    <a:pt x="16" y="6"/>
                  </a:moveTo>
                  <a:cubicBezTo>
                    <a:pt x="16" y="6"/>
                    <a:pt x="16" y="6"/>
                    <a:pt x="16" y="6"/>
                  </a:cubicBezTo>
                </a:path>
              </a:pathLst>
            </a:custGeom>
            <a:solidFill>
              <a:srgbClr val="005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28" name="Freeform 177">
              <a:extLst>
                <a:ext uri="{FF2B5EF4-FFF2-40B4-BE49-F238E27FC236}">
                  <a16:creationId xmlns:a16="http://schemas.microsoft.com/office/drawing/2014/main" id="{5AA592E6-6545-4AED-8E89-A7CD9D19EF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6813" y="2100263"/>
              <a:ext cx="28575" cy="26988"/>
            </a:xfrm>
            <a:custGeom>
              <a:avLst/>
              <a:gdLst>
                <a:gd name="T0" fmla="*/ 15 w 18"/>
                <a:gd name="T1" fmla="*/ 4 h 17"/>
                <a:gd name="T2" fmla="*/ 4 w 18"/>
                <a:gd name="T3" fmla="*/ 3 h 17"/>
                <a:gd name="T4" fmla="*/ 4 w 18"/>
                <a:gd name="T5" fmla="*/ 3 h 17"/>
                <a:gd name="T6" fmla="*/ 3 w 18"/>
                <a:gd name="T7" fmla="*/ 14 h 17"/>
                <a:gd name="T8" fmla="*/ 9 w 18"/>
                <a:gd name="T9" fmla="*/ 17 h 17"/>
                <a:gd name="T10" fmla="*/ 14 w 18"/>
                <a:gd name="T11" fmla="*/ 15 h 17"/>
                <a:gd name="T12" fmla="*/ 14 w 18"/>
                <a:gd name="T13" fmla="*/ 15 h 17"/>
                <a:gd name="T14" fmla="*/ 15 w 18"/>
                <a:gd name="T15" fmla="*/ 4 h 17"/>
                <a:gd name="T16" fmla="*/ 15 w 18"/>
                <a:gd name="T17" fmla="*/ 4 h 17"/>
                <a:gd name="T18" fmla="*/ 15 w 18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15" y="4"/>
                  </a:moveTo>
                  <a:cubicBezTo>
                    <a:pt x="12" y="0"/>
                    <a:pt x="7" y="0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1" y="6"/>
                    <a:pt x="0" y="10"/>
                    <a:pt x="3" y="14"/>
                  </a:cubicBezTo>
                  <a:cubicBezTo>
                    <a:pt x="5" y="16"/>
                    <a:pt x="7" y="17"/>
                    <a:pt x="9" y="17"/>
                  </a:cubicBezTo>
                  <a:cubicBezTo>
                    <a:pt x="11" y="17"/>
                    <a:pt x="13" y="16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7" y="12"/>
                    <a:pt x="18" y="7"/>
                    <a:pt x="15" y="4"/>
                  </a:cubicBez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solidFill>
              <a:srgbClr val="005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29" name="Freeform 178">
              <a:extLst>
                <a:ext uri="{FF2B5EF4-FFF2-40B4-BE49-F238E27FC236}">
                  <a16:creationId xmlns:a16="http://schemas.microsoft.com/office/drawing/2014/main" id="{33E469F7-E064-4F67-B219-73247253D1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0313" y="2009775"/>
              <a:ext cx="28575" cy="26988"/>
            </a:xfrm>
            <a:custGeom>
              <a:avLst/>
              <a:gdLst>
                <a:gd name="T0" fmla="*/ 12 w 18"/>
                <a:gd name="T1" fmla="*/ 1 h 17"/>
                <a:gd name="T2" fmla="*/ 2 w 18"/>
                <a:gd name="T3" fmla="*/ 6 h 17"/>
                <a:gd name="T4" fmla="*/ 2 w 18"/>
                <a:gd name="T5" fmla="*/ 6 h 17"/>
                <a:gd name="T6" fmla="*/ 6 w 18"/>
                <a:gd name="T7" fmla="*/ 16 h 17"/>
                <a:gd name="T8" fmla="*/ 9 w 18"/>
                <a:gd name="T9" fmla="*/ 17 h 17"/>
                <a:gd name="T10" fmla="*/ 17 w 18"/>
                <a:gd name="T11" fmla="*/ 12 h 17"/>
                <a:gd name="T12" fmla="*/ 12 w 18"/>
                <a:gd name="T13" fmla="*/ 1 h 17"/>
                <a:gd name="T14" fmla="*/ 12 w 18"/>
                <a:gd name="T15" fmla="*/ 1 h 17"/>
                <a:gd name="T16" fmla="*/ 12 w 18"/>
                <a:gd name="T17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7">
                  <a:moveTo>
                    <a:pt x="12" y="1"/>
                  </a:moveTo>
                  <a:cubicBezTo>
                    <a:pt x="8" y="0"/>
                    <a:pt x="4" y="2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10"/>
                    <a:pt x="2" y="14"/>
                    <a:pt x="6" y="16"/>
                  </a:cubicBezTo>
                  <a:cubicBezTo>
                    <a:pt x="7" y="16"/>
                    <a:pt x="8" y="17"/>
                    <a:pt x="9" y="17"/>
                  </a:cubicBezTo>
                  <a:cubicBezTo>
                    <a:pt x="12" y="17"/>
                    <a:pt x="15" y="15"/>
                    <a:pt x="17" y="12"/>
                  </a:cubicBezTo>
                  <a:cubicBezTo>
                    <a:pt x="18" y="7"/>
                    <a:pt x="16" y="3"/>
                    <a:pt x="12" y="1"/>
                  </a:cubicBezTo>
                  <a:close/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</a:path>
              </a:pathLst>
            </a:custGeom>
            <a:solidFill>
              <a:srgbClr val="005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30" name="Freeform 179">
              <a:extLst>
                <a:ext uri="{FF2B5EF4-FFF2-40B4-BE49-F238E27FC236}">
                  <a16:creationId xmlns:a16="http://schemas.microsoft.com/office/drawing/2014/main" id="{23BF27C4-C7DA-4C55-9813-C1EBA16583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2213" y="2073275"/>
              <a:ext cx="28575" cy="26988"/>
            </a:xfrm>
            <a:custGeom>
              <a:avLst/>
              <a:gdLst>
                <a:gd name="T0" fmla="*/ 14 w 18"/>
                <a:gd name="T1" fmla="*/ 3 h 17"/>
                <a:gd name="T2" fmla="*/ 3 w 18"/>
                <a:gd name="T3" fmla="*/ 4 h 17"/>
                <a:gd name="T4" fmla="*/ 3 w 18"/>
                <a:gd name="T5" fmla="*/ 4 h 17"/>
                <a:gd name="T6" fmla="*/ 4 w 18"/>
                <a:gd name="T7" fmla="*/ 15 h 17"/>
                <a:gd name="T8" fmla="*/ 9 w 18"/>
                <a:gd name="T9" fmla="*/ 17 h 17"/>
                <a:gd name="T10" fmla="*/ 15 w 18"/>
                <a:gd name="T11" fmla="*/ 14 h 17"/>
                <a:gd name="T12" fmla="*/ 14 w 18"/>
                <a:gd name="T13" fmla="*/ 3 h 17"/>
                <a:gd name="T14" fmla="*/ 14 w 18"/>
                <a:gd name="T15" fmla="*/ 3 h 17"/>
                <a:gd name="T16" fmla="*/ 14 w 18"/>
                <a:gd name="T17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7">
                  <a:moveTo>
                    <a:pt x="14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7"/>
                    <a:pt x="1" y="12"/>
                    <a:pt x="4" y="15"/>
                  </a:cubicBezTo>
                  <a:cubicBezTo>
                    <a:pt x="6" y="16"/>
                    <a:pt x="8" y="17"/>
                    <a:pt x="9" y="17"/>
                  </a:cubicBezTo>
                  <a:cubicBezTo>
                    <a:pt x="12" y="17"/>
                    <a:pt x="14" y="16"/>
                    <a:pt x="15" y="14"/>
                  </a:cubicBezTo>
                  <a:cubicBezTo>
                    <a:pt x="18" y="11"/>
                    <a:pt x="18" y="6"/>
                    <a:pt x="14" y="3"/>
                  </a:cubicBezTo>
                  <a:close/>
                  <a:moveTo>
                    <a:pt x="14" y="3"/>
                  </a:moveTo>
                  <a:cubicBezTo>
                    <a:pt x="14" y="3"/>
                    <a:pt x="14" y="3"/>
                    <a:pt x="14" y="3"/>
                  </a:cubicBezTo>
                </a:path>
              </a:pathLst>
            </a:custGeom>
            <a:solidFill>
              <a:srgbClr val="005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31" name="Freeform 180">
              <a:extLst>
                <a:ext uri="{FF2B5EF4-FFF2-40B4-BE49-F238E27FC236}">
                  <a16:creationId xmlns:a16="http://schemas.microsoft.com/office/drawing/2014/main" id="{326C2AFE-B679-49E3-9F8E-83F4924D52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3013" y="1974850"/>
              <a:ext cx="26988" cy="25400"/>
            </a:xfrm>
            <a:custGeom>
              <a:avLst/>
              <a:gdLst>
                <a:gd name="T0" fmla="*/ 10 w 17"/>
                <a:gd name="T1" fmla="*/ 0 h 16"/>
                <a:gd name="T2" fmla="*/ 0 w 17"/>
                <a:gd name="T3" fmla="*/ 6 h 16"/>
                <a:gd name="T4" fmla="*/ 0 w 17"/>
                <a:gd name="T5" fmla="*/ 6 h 16"/>
                <a:gd name="T6" fmla="*/ 6 w 17"/>
                <a:gd name="T7" fmla="*/ 16 h 16"/>
                <a:gd name="T8" fmla="*/ 8 w 17"/>
                <a:gd name="T9" fmla="*/ 16 h 16"/>
                <a:gd name="T10" fmla="*/ 16 w 17"/>
                <a:gd name="T11" fmla="*/ 10 h 16"/>
                <a:gd name="T12" fmla="*/ 16 w 17"/>
                <a:gd name="T13" fmla="*/ 10 h 16"/>
                <a:gd name="T14" fmla="*/ 10 w 17"/>
                <a:gd name="T15" fmla="*/ 0 h 16"/>
                <a:gd name="T16" fmla="*/ 10 w 17"/>
                <a:gd name="T17" fmla="*/ 0 h 16"/>
                <a:gd name="T18" fmla="*/ 10 w 17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6">
                  <a:moveTo>
                    <a:pt x="10" y="0"/>
                  </a:moveTo>
                  <a:cubicBezTo>
                    <a:pt x="6" y="0"/>
                    <a:pt x="1" y="2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1"/>
                    <a:pt x="2" y="15"/>
                    <a:pt x="6" y="16"/>
                  </a:cubicBezTo>
                  <a:cubicBezTo>
                    <a:pt x="7" y="16"/>
                    <a:pt x="8" y="16"/>
                    <a:pt x="8" y="16"/>
                  </a:cubicBezTo>
                  <a:cubicBezTo>
                    <a:pt x="12" y="16"/>
                    <a:pt x="15" y="14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6"/>
                    <a:pt x="14" y="1"/>
                    <a:pt x="10" y="0"/>
                  </a:cubicBezTo>
                  <a:close/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005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32" name="Freeform 181">
              <a:extLst>
                <a:ext uri="{FF2B5EF4-FFF2-40B4-BE49-F238E27FC236}">
                  <a16:creationId xmlns:a16="http://schemas.microsoft.com/office/drawing/2014/main" id="{025F5D7D-5CFE-4DC5-AE3F-51D07F7A25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4438" y="2043113"/>
              <a:ext cx="28575" cy="26988"/>
            </a:xfrm>
            <a:custGeom>
              <a:avLst/>
              <a:gdLst>
                <a:gd name="T0" fmla="*/ 13 w 18"/>
                <a:gd name="T1" fmla="*/ 2 h 17"/>
                <a:gd name="T2" fmla="*/ 2 w 18"/>
                <a:gd name="T3" fmla="*/ 5 h 17"/>
                <a:gd name="T4" fmla="*/ 2 w 18"/>
                <a:gd name="T5" fmla="*/ 5 h 17"/>
                <a:gd name="T6" fmla="*/ 5 w 18"/>
                <a:gd name="T7" fmla="*/ 16 h 17"/>
                <a:gd name="T8" fmla="*/ 9 w 18"/>
                <a:gd name="T9" fmla="*/ 17 h 17"/>
                <a:gd name="T10" fmla="*/ 16 w 18"/>
                <a:gd name="T11" fmla="*/ 13 h 17"/>
                <a:gd name="T12" fmla="*/ 13 w 18"/>
                <a:gd name="T13" fmla="*/ 2 h 17"/>
                <a:gd name="T14" fmla="*/ 13 w 18"/>
                <a:gd name="T15" fmla="*/ 2 h 17"/>
                <a:gd name="T16" fmla="*/ 13 w 18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7">
                  <a:moveTo>
                    <a:pt x="13" y="2"/>
                  </a:moveTo>
                  <a:cubicBezTo>
                    <a:pt x="9" y="0"/>
                    <a:pt x="4" y="1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8"/>
                    <a:pt x="1" y="13"/>
                    <a:pt x="5" y="16"/>
                  </a:cubicBezTo>
                  <a:cubicBezTo>
                    <a:pt x="6" y="16"/>
                    <a:pt x="8" y="17"/>
                    <a:pt x="9" y="17"/>
                  </a:cubicBezTo>
                  <a:cubicBezTo>
                    <a:pt x="12" y="17"/>
                    <a:pt x="14" y="15"/>
                    <a:pt x="16" y="13"/>
                  </a:cubicBezTo>
                  <a:cubicBezTo>
                    <a:pt x="18" y="9"/>
                    <a:pt x="17" y="4"/>
                    <a:pt x="13" y="2"/>
                  </a:cubicBezTo>
                  <a:close/>
                  <a:moveTo>
                    <a:pt x="13" y="2"/>
                  </a:moveTo>
                  <a:cubicBezTo>
                    <a:pt x="13" y="2"/>
                    <a:pt x="13" y="2"/>
                    <a:pt x="13" y="2"/>
                  </a:cubicBezTo>
                </a:path>
              </a:pathLst>
            </a:custGeom>
            <a:solidFill>
              <a:srgbClr val="005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33" name="Freeform 182">
              <a:extLst>
                <a:ext uri="{FF2B5EF4-FFF2-40B4-BE49-F238E27FC236}">
                  <a16:creationId xmlns:a16="http://schemas.microsoft.com/office/drawing/2014/main" id="{D982384E-36FA-43D2-BA19-0699E2E130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7776" y="1938338"/>
              <a:ext cx="26988" cy="25400"/>
            </a:xfrm>
            <a:custGeom>
              <a:avLst/>
              <a:gdLst>
                <a:gd name="T0" fmla="*/ 9 w 17"/>
                <a:gd name="T1" fmla="*/ 0 h 16"/>
                <a:gd name="T2" fmla="*/ 1 w 17"/>
                <a:gd name="T3" fmla="*/ 8 h 16"/>
                <a:gd name="T4" fmla="*/ 1 w 17"/>
                <a:gd name="T5" fmla="*/ 8 h 16"/>
                <a:gd name="T6" fmla="*/ 8 w 17"/>
                <a:gd name="T7" fmla="*/ 16 h 16"/>
                <a:gd name="T8" fmla="*/ 8 w 17"/>
                <a:gd name="T9" fmla="*/ 16 h 16"/>
                <a:gd name="T10" fmla="*/ 16 w 17"/>
                <a:gd name="T11" fmla="*/ 8 h 16"/>
                <a:gd name="T12" fmla="*/ 9 w 17"/>
                <a:gd name="T13" fmla="*/ 0 h 16"/>
                <a:gd name="T14" fmla="*/ 9 w 17"/>
                <a:gd name="T15" fmla="*/ 0 h 16"/>
                <a:gd name="T16" fmla="*/ 9 w 17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6">
                  <a:moveTo>
                    <a:pt x="9" y="0"/>
                  </a:moveTo>
                  <a:cubicBezTo>
                    <a:pt x="5" y="0"/>
                    <a:pt x="1" y="3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3" y="16"/>
                    <a:pt x="16" y="13"/>
                    <a:pt x="16" y="8"/>
                  </a:cubicBezTo>
                  <a:cubicBezTo>
                    <a:pt x="17" y="4"/>
                    <a:pt x="13" y="0"/>
                    <a:pt x="9" y="0"/>
                  </a:cubicBezTo>
                  <a:close/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005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34" name="Freeform 183">
              <a:extLst>
                <a:ext uri="{FF2B5EF4-FFF2-40B4-BE49-F238E27FC236}">
                  <a16:creationId xmlns:a16="http://schemas.microsoft.com/office/drawing/2014/main" id="{92CC9836-AB5F-4523-9C2B-F19BF28DA6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026" y="1697038"/>
              <a:ext cx="28575" cy="25400"/>
            </a:xfrm>
            <a:custGeom>
              <a:avLst/>
              <a:gdLst>
                <a:gd name="T0" fmla="*/ 11 w 18"/>
                <a:gd name="T1" fmla="*/ 1 h 16"/>
                <a:gd name="T2" fmla="*/ 11 w 18"/>
                <a:gd name="T3" fmla="*/ 1 h 16"/>
                <a:gd name="T4" fmla="*/ 1 w 18"/>
                <a:gd name="T5" fmla="*/ 6 h 16"/>
                <a:gd name="T6" fmla="*/ 6 w 18"/>
                <a:gd name="T7" fmla="*/ 16 h 16"/>
                <a:gd name="T8" fmla="*/ 6 w 18"/>
                <a:gd name="T9" fmla="*/ 16 h 16"/>
                <a:gd name="T10" fmla="*/ 9 w 18"/>
                <a:gd name="T11" fmla="*/ 16 h 16"/>
                <a:gd name="T12" fmla="*/ 16 w 18"/>
                <a:gd name="T13" fmla="*/ 11 h 16"/>
                <a:gd name="T14" fmla="*/ 11 w 18"/>
                <a:gd name="T15" fmla="*/ 1 h 16"/>
                <a:gd name="T16" fmla="*/ 11 w 18"/>
                <a:gd name="T17" fmla="*/ 1 h 16"/>
                <a:gd name="T18" fmla="*/ 11 w 18"/>
                <a:gd name="T1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6"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7" y="0"/>
                    <a:pt x="2" y="2"/>
                    <a:pt x="1" y="6"/>
                  </a:cubicBezTo>
                  <a:cubicBezTo>
                    <a:pt x="0" y="10"/>
                    <a:pt x="2" y="15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8" y="16"/>
                    <a:pt x="9" y="16"/>
                  </a:cubicBezTo>
                  <a:cubicBezTo>
                    <a:pt x="12" y="16"/>
                    <a:pt x="15" y="14"/>
                    <a:pt x="16" y="11"/>
                  </a:cubicBezTo>
                  <a:cubicBezTo>
                    <a:pt x="18" y="7"/>
                    <a:pt x="15" y="2"/>
                    <a:pt x="11" y="1"/>
                  </a:cubicBezTo>
                  <a:close/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</a:path>
              </a:pathLst>
            </a:custGeom>
            <a:solidFill>
              <a:srgbClr val="005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35" name="Freeform 184">
              <a:extLst>
                <a:ext uri="{FF2B5EF4-FFF2-40B4-BE49-F238E27FC236}">
                  <a16:creationId xmlns:a16="http://schemas.microsoft.com/office/drawing/2014/main" id="{4B6C19E5-6478-4A9D-B93C-1E6A41BF3C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2513" y="1689100"/>
              <a:ext cx="26988" cy="25400"/>
            </a:xfrm>
            <a:custGeom>
              <a:avLst/>
              <a:gdLst>
                <a:gd name="T0" fmla="*/ 10 w 17"/>
                <a:gd name="T1" fmla="*/ 0 h 16"/>
                <a:gd name="T2" fmla="*/ 10 w 17"/>
                <a:gd name="T3" fmla="*/ 0 h 16"/>
                <a:gd name="T4" fmla="*/ 1 w 17"/>
                <a:gd name="T5" fmla="*/ 7 h 16"/>
                <a:gd name="T6" fmla="*/ 7 w 17"/>
                <a:gd name="T7" fmla="*/ 16 h 16"/>
                <a:gd name="T8" fmla="*/ 9 w 17"/>
                <a:gd name="T9" fmla="*/ 16 h 16"/>
                <a:gd name="T10" fmla="*/ 16 w 17"/>
                <a:gd name="T11" fmla="*/ 9 h 16"/>
                <a:gd name="T12" fmla="*/ 10 w 17"/>
                <a:gd name="T13" fmla="*/ 0 h 16"/>
                <a:gd name="T14" fmla="*/ 10 w 17"/>
                <a:gd name="T15" fmla="*/ 0 h 16"/>
                <a:gd name="T16" fmla="*/ 10 w 17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6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1" y="3"/>
                    <a:pt x="1" y="7"/>
                  </a:cubicBezTo>
                  <a:cubicBezTo>
                    <a:pt x="0" y="11"/>
                    <a:pt x="3" y="15"/>
                    <a:pt x="7" y="16"/>
                  </a:cubicBezTo>
                  <a:cubicBezTo>
                    <a:pt x="8" y="16"/>
                    <a:pt x="8" y="16"/>
                    <a:pt x="9" y="16"/>
                  </a:cubicBezTo>
                  <a:cubicBezTo>
                    <a:pt x="12" y="16"/>
                    <a:pt x="16" y="13"/>
                    <a:pt x="16" y="9"/>
                  </a:cubicBezTo>
                  <a:cubicBezTo>
                    <a:pt x="17" y="5"/>
                    <a:pt x="14" y="1"/>
                    <a:pt x="10" y="0"/>
                  </a:cubicBezTo>
                  <a:close/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005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36" name="Freeform 185">
              <a:extLst>
                <a:ext uri="{FF2B5EF4-FFF2-40B4-BE49-F238E27FC236}">
                  <a16:creationId xmlns:a16="http://schemas.microsoft.com/office/drawing/2014/main" id="{1A60509D-E95E-432C-B1F3-8856BE7EC8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6001" y="1685925"/>
              <a:ext cx="25400" cy="25400"/>
            </a:xfrm>
            <a:custGeom>
              <a:avLst/>
              <a:gdLst>
                <a:gd name="T0" fmla="*/ 8 w 16"/>
                <a:gd name="T1" fmla="*/ 0 h 16"/>
                <a:gd name="T2" fmla="*/ 8 w 16"/>
                <a:gd name="T3" fmla="*/ 0 h 16"/>
                <a:gd name="T4" fmla="*/ 0 w 16"/>
                <a:gd name="T5" fmla="*/ 9 h 16"/>
                <a:gd name="T6" fmla="*/ 8 w 16"/>
                <a:gd name="T7" fmla="*/ 16 h 16"/>
                <a:gd name="T8" fmla="*/ 8 w 16"/>
                <a:gd name="T9" fmla="*/ 16 h 16"/>
                <a:gd name="T10" fmla="*/ 16 w 16"/>
                <a:gd name="T11" fmla="*/ 8 h 16"/>
                <a:gd name="T12" fmla="*/ 8 w 16"/>
                <a:gd name="T13" fmla="*/ 0 h 16"/>
                <a:gd name="T14" fmla="*/ 8 w 16"/>
                <a:gd name="T15" fmla="*/ 0 h 16"/>
                <a:gd name="T16" fmla="*/ 8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1"/>
                    <a:pt x="0" y="4"/>
                    <a:pt x="0" y="9"/>
                  </a:cubicBezTo>
                  <a:cubicBezTo>
                    <a:pt x="0" y="13"/>
                    <a:pt x="3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2" y="16"/>
                    <a:pt x="16" y="13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005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37" name="Freeform 186">
              <a:extLst>
                <a:ext uri="{FF2B5EF4-FFF2-40B4-BE49-F238E27FC236}">
                  <a16:creationId xmlns:a16="http://schemas.microsoft.com/office/drawing/2014/main" id="{7469A2B9-8A9F-4DEA-8ECA-3FC71A9ACC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9801" y="1697038"/>
              <a:ext cx="28575" cy="25400"/>
            </a:xfrm>
            <a:custGeom>
              <a:avLst/>
              <a:gdLst>
                <a:gd name="T0" fmla="*/ 16 w 18"/>
                <a:gd name="T1" fmla="*/ 6 h 16"/>
                <a:gd name="T2" fmla="*/ 7 w 18"/>
                <a:gd name="T3" fmla="*/ 1 h 16"/>
                <a:gd name="T4" fmla="*/ 6 w 18"/>
                <a:gd name="T5" fmla="*/ 1 h 16"/>
                <a:gd name="T6" fmla="*/ 1 w 18"/>
                <a:gd name="T7" fmla="*/ 11 h 16"/>
                <a:gd name="T8" fmla="*/ 9 w 18"/>
                <a:gd name="T9" fmla="*/ 16 h 16"/>
                <a:gd name="T10" fmla="*/ 11 w 18"/>
                <a:gd name="T11" fmla="*/ 16 h 16"/>
                <a:gd name="T12" fmla="*/ 16 w 18"/>
                <a:gd name="T13" fmla="*/ 6 h 16"/>
                <a:gd name="T14" fmla="*/ 16 w 18"/>
                <a:gd name="T15" fmla="*/ 6 h 16"/>
                <a:gd name="T16" fmla="*/ 16 w 18"/>
                <a:gd name="T1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6">
                  <a:moveTo>
                    <a:pt x="16" y="6"/>
                  </a:moveTo>
                  <a:cubicBezTo>
                    <a:pt x="15" y="2"/>
                    <a:pt x="11" y="0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2"/>
                    <a:pt x="0" y="7"/>
                    <a:pt x="1" y="11"/>
                  </a:cubicBezTo>
                  <a:cubicBezTo>
                    <a:pt x="2" y="14"/>
                    <a:pt x="5" y="16"/>
                    <a:pt x="9" y="16"/>
                  </a:cubicBezTo>
                  <a:cubicBezTo>
                    <a:pt x="10" y="16"/>
                    <a:pt x="10" y="16"/>
                    <a:pt x="11" y="16"/>
                  </a:cubicBezTo>
                  <a:cubicBezTo>
                    <a:pt x="15" y="15"/>
                    <a:pt x="18" y="10"/>
                    <a:pt x="16" y="6"/>
                  </a:cubicBezTo>
                  <a:close/>
                  <a:moveTo>
                    <a:pt x="16" y="6"/>
                  </a:moveTo>
                  <a:cubicBezTo>
                    <a:pt x="16" y="6"/>
                    <a:pt x="16" y="6"/>
                    <a:pt x="16" y="6"/>
                  </a:cubicBezTo>
                </a:path>
              </a:pathLst>
            </a:custGeom>
            <a:solidFill>
              <a:srgbClr val="005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38" name="Freeform 187">
              <a:extLst>
                <a:ext uri="{FF2B5EF4-FFF2-40B4-BE49-F238E27FC236}">
                  <a16:creationId xmlns:a16="http://schemas.microsoft.com/office/drawing/2014/main" id="{FD8280D2-C4FF-4411-91B9-4C38F2442C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7901" y="1689100"/>
              <a:ext cx="26988" cy="25400"/>
            </a:xfrm>
            <a:custGeom>
              <a:avLst/>
              <a:gdLst>
                <a:gd name="T0" fmla="*/ 16 w 17"/>
                <a:gd name="T1" fmla="*/ 7 h 16"/>
                <a:gd name="T2" fmla="*/ 7 w 17"/>
                <a:gd name="T3" fmla="*/ 1 h 16"/>
                <a:gd name="T4" fmla="*/ 8 w 17"/>
                <a:gd name="T5" fmla="*/ 8 h 16"/>
                <a:gd name="T6" fmla="*/ 7 w 17"/>
                <a:gd name="T7" fmla="*/ 1 h 16"/>
                <a:gd name="T8" fmla="*/ 0 w 17"/>
                <a:gd name="T9" fmla="*/ 10 h 16"/>
                <a:gd name="T10" fmla="*/ 8 w 17"/>
                <a:gd name="T11" fmla="*/ 16 h 16"/>
                <a:gd name="T12" fmla="*/ 9 w 17"/>
                <a:gd name="T13" fmla="*/ 16 h 16"/>
                <a:gd name="T14" fmla="*/ 9 w 17"/>
                <a:gd name="T15" fmla="*/ 16 h 16"/>
                <a:gd name="T16" fmla="*/ 16 w 17"/>
                <a:gd name="T17" fmla="*/ 7 h 16"/>
                <a:gd name="T18" fmla="*/ 16 w 17"/>
                <a:gd name="T19" fmla="*/ 7 h 16"/>
                <a:gd name="T20" fmla="*/ 16 w 17"/>
                <a:gd name="T21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6">
                  <a:moveTo>
                    <a:pt x="16" y="7"/>
                  </a:moveTo>
                  <a:cubicBezTo>
                    <a:pt x="15" y="3"/>
                    <a:pt x="11" y="0"/>
                    <a:pt x="7" y="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3" y="1"/>
                    <a:pt x="0" y="5"/>
                    <a:pt x="0" y="10"/>
                  </a:cubicBezTo>
                  <a:cubicBezTo>
                    <a:pt x="1" y="14"/>
                    <a:pt x="4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4" y="16"/>
                    <a:pt x="17" y="12"/>
                    <a:pt x="16" y="7"/>
                  </a:cubicBezTo>
                  <a:close/>
                  <a:moveTo>
                    <a:pt x="16" y="7"/>
                  </a:moveTo>
                  <a:cubicBezTo>
                    <a:pt x="16" y="7"/>
                    <a:pt x="16" y="7"/>
                    <a:pt x="16" y="7"/>
                  </a:cubicBezTo>
                </a:path>
              </a:pathLst>
            </a:custGeom>
            <a:solidFill>
              <a:srgbClr val="005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39" name="Freeform 188">
              <a:extLst>
                <a:ext uri="{FF2B5EF4-FFF2-40B4-BE49-F238E27FC236}">
                  <a16:creationId xmlns:a16="http://schemas.microsoft.com/office/drawing/2014/main" id="{18C8C59A-0644-40A5-AA97-CFAEED8FE3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2638" y="1936750"/>
              <a:ext cx="26988" cy="25400"/>
            </a:xfrm>
            <a:custGeom>
              <a:avLst/>
              <a:gdLst>
                <a:gd name="T0" fmla="*/ 16 w 17"/>
                <a:gd name="T1" fmla="*/ 7 h 16"/>
                <a:gd name="T2" fmla="*/ 7 w 17"/>
                <a:gd name="T3" fmla="*/ 1 h 16"/>
                <a:gd name="T4" fmla="*/ 1 w 17"/>
                <a:gd name="T5" fmla="*/ 10 h 16"/>
                <a:gd name="T6" fmla="*/ 1 w 17"/>
                <a:gd name="T7" fmla="*/ 10 h 16"/>
                <a:gd name="T8" fmla="*/ 8 w 17"/>
                <a:gd name="T9" fmla="*/ 16 h 16"/>
                <a:gd name="T10" fmla="*/ 10 w 17"/>
                <a:gd name="T11" fmla="*/ 16 h 16"/>
                <a:gd name="T12" fmla="*/ 16 w 17"/>
                <a:gd name="T13" fmla="*/ 7 h 16"/>
                <a:gd name="T14" fmla="*/ 16 w 17"/>
                <a:gd name="T15" fmla="*/ 7 h 16"/>
                <a:gd name="T16" fmla="*/ 16 w 17"/>
                <a:gd name="T1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6">
                  <a:moveTo>
                    <a:pt x="16" y="7"/>
                  </a:moveTo>
                  <a:cubicBezTo>
                    <a:pt x="15" y="3"/>
                    <a:pt x="11" y="0"/>
                    <a:pt x="7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cubicBezTo>
                    <a:pt x="14" y="15"/>
                    <a:pt x="17" y="11"/>
                    <a:pt x="16" y="7"/>
                  </a:cubicBezTo>
                  <a:close/>
                  <a:moveTo>
                    <a:pt x="16" y="7"/>
                  </a:moveTo>
                  <a:cubicBezTo>
                    <a:pt x="16" y="7"/>
                    <a:pt x="16" y="7"/>
                    <a:pt x="16" y="7"/>
                  </a:cubicBezTo>
                </a:path>
              </a:pathLst>
            </a:custGeom>
            <a:solidFill>
              <a:srgbClr val="005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1259682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AAB5B6E-491B-4728-B038-2DE08CA08CCF}"/>
              </a:ext>
            </a:extLst>
          </p:cNvPr>
          <p:cNvSpPr txBox="1">
            <a:spLocks/>
          </p:cNvSpPr>
          <p:nvPr/>
        </p:nvSpPr>
        <p:spPr>
          <a:xfrm>
            <a:off x="879797" y="4393355"/>
            <a:ext cx="4581203" cy="7308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rgbClr val="96969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b="1" dirty="0">
                <a:solidFill>
                  <a:schemeClr val="bg2">
                    <a:lumMod val="25000"/>
                  </a:schemeClr>
                </a:solidFill>
              </a:rPr>
              <a:t>Matīss Kļaviņš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dirty="0">
                <a:solidFill>
                  <a:schemeClr val="bg2">
                    <a:lumMod val="25000"/>
                  </a:schemeClr>
                </a:solidFill>
              </a:rPr>
              <a:t>Finanšu izlūkošanas dienesta Stratēģiskās analīzes nodaļas riska analītiķis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3DC13-8567-41A2-914B-3EE6FA240E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4" t="-120" r="24246" b="60"/>
          <a:stretch/>
        </p:blipFill>
        <p:spPr>
          <a:xfrm>
            <a:off x="6096000" y="0"/>
            <a:ext cx="6096000" cy="6853875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4722DFB5-2966-4513-99C1-9C005E0870E4}"/>
              </a:ext>
            </a:extLst>
          </p:cNvPr>
          <p:cNvSpPr txBox="1">
            <a:spLocks/>
          </p:cNvSpPr>
          <p:nvPr/>
        </p:nvSpPr>
        <p:spPr>
          <a:xfrm>
            <a:off x="879797" y="2736912"/>
            <a:ext cx="4581203" cy="1770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80A9A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sz="2600" dirty="0">
                <a:solidFill>
                  <a:srgbClr val="00534C"/>
                </a:solidFill>
                <a:latin typeface="+mj-lt"/>
              </a:rPr>
              <a:t>Paldies par uzmanību! </a:t>
            </a:r>
            <a:endParaRPr lang="lv-LV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76126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FID">
      <a:dk1>
        <a:sysClr val="windowText" lastClr="000000"/>
      </a:dk1>
      <a:lt1>
        <a:sysClr val="window" lastClr="FFFFFF"/>
      </a:lt1>
      <a:dk2>
        <a:srgbClr val="00534C"/>
      </a:dk2>
      <a:lt2>
        <a:srgbClr val="F2F2F2"/>
      </a:lt2>
      <a:accent1>
        <a:srgbClr val="00534C"/>
      </a:accent1>
      <a:accent2>
        <a:srgbClr val="4D8782"/>
      </a:accent2>
      <a:accent3>
        <a:srgbClr val="80A9A6"/>
      </a:accent3>
      <a:accent4>
        <a:srgbClr val="F2A900"/>
      </a:accent4>
      <a:accent5>
        <a:srgbClr val="E29F4D"/>
      </a:accent5>
      <a:accent6>
        <a:srgbClr val="F9D480"/>
      </a:accent6>
      <a:hlink>
        <a:srgbClr val="0563C1"/>
      </a:hlink>
      <a:folHlink>
        <a:srgbClr val="954F72"/>
      </a:folHlink>
    </a:clrScheme>
    <a:fontScheme name="Fi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FID">
      <a:dk1>
        <a:sysClr val="windowText" lastClr="000000"/>
      </a:dk1>
      <a:lt1>
        <a:sysClr val="window" lastClr="FFFFFF"/>
      </a:lt1>
      <a:dk2>
        <a:srgbClr val="00534C"/>
      </a:dk2>
      <a:lt2>
        <a:srgbClr val="F2F2F2"/>
      </a:lt2>
      <a:accent1>
        <a:srgbClr val="00534C"/>
      </a:accent1>
      <a:accent2>
        <a:srgbClr val="4D8782"/>
      </a:accent2>
      <a:accent3>
        <a:srgbClr val="80A9A6"/>
      </a:accent3>
      <a:accent4>
        <a:srgbClr val="F2A900"/>
      </a:accent4>
      <a:accent5>
        <a:srgbClr val="E29F4D"/>
      </a:accent5>
      <a:accent6>
        <a:srgbClr val="F9D480"/>
      </a:accent6>
      <a:hlink>
        <a:srgbClr val="0563C1"/>
      </a:hlink>
      <a:folHlink>
        <a:srgbClr val="954F72"/>
      </a:folHlink>
    </a:clrScheme>
    <a:fontScheme name="Fi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5E0A6D3B6F65364FA67AFF834917ADE3" ma:contentTypeVersion="13" ma:contentTypeDescription="Izveidot jaunu dokumentu." ma:contentTypeScope="" ma:versionID="c14badbcdefc6bfce90bf58bec09f31b">
  <xsd:schema xmlns:xsd="http://www.w3.org/2001/XMLSchema" xmlns:xs="http://www.w3.org/2001/XMLSchema" xmlns:p="http://schemas.microsoft.com/office/2006/metadata/properties" xmlns:ns3="556f0813-461c-4021-8372-2bb1c225f4fc" xmlns:ns4="a2120b34-83b4-4164-b38c-b8673dd64bb3" targetNamespace="http://schemas.microsoft.com/office/2006/metadata/properties" ma:root="true" ma:fieldsID="eb818c1621fcb053ae2a4b8ff5c0146c" ns3:_="" ns4:_="">
    <xsd:import namespace="556f0813-461c-4021-8372-2bb1c225f4fc"/>
    <xsd:import namespace="a2120b34-83b4-4164-b38c-b8673dd64bb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6f0813-461c-4021-8372-2bb1c225f4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20b34-83b4-4164-b38c-b8673dd64bb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Koplietošanas norādes jaucējkod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7E94B8-E34C-4C63-BC1E-33334C50A5C8}">
  <ds:schemaRefs>
    <ds:schemaRef ds:uri="http://purl.org/dc/elements/1.1/"/>
    <ds:schemaRef ds:uri="http://schemas.microsoft.com/office/2006/metadata/properties"/>
    <ds:schemaRef ds:uri="556f0813-461c-4021-8372-2bb1c225f4fc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2120b34-83b4-4164-b38c-b8673dd64bb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40E707C-71E0-4B08-9742-5F02A6E3F1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6f0813-461c-4021-8372-2bb1c225f4fc"/>
    <ds:schemaRef ds:uri="a2120b34-83b4-4164-b38c-b8673dd64b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5377A7-7B07-467D-8062-64DCE7783A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7067</TotalTime>
  <Words>849</Words>
  <Application>Microsoft Office PowerPoint</Application>
  <PresentationFormat>Widescreen</PresentationFormat>
  <Paragraphs>105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Verdana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Kārlis Luste</dc:creator>
  <cp:lastModifiedBy>Matīss Kļaviņš</cp:lastModifiedBy>
  <cp:revision>376</cp:revision>
  <dcterms:created xsi:type="dcterms:W3CDTF">2020-03-03T12:34:36Z</dcterms:created>
  <dcterms:modified xsi:type="dcterms:W3CDTF">2021-05-27T05:06:56Z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0x0101005E0A6D3B6F65364FA67AFF834917ADE3</vt:lpwstr>
  </property>
</Properties>
</file>