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653" r:id="rId5"/>
    <p:sldId id="776" r:id="rId6"/>
    <p:sldId id="780" r:id="rId7"/>
    <p:sldId id="976" r:id="rId8"/>
    <p:sldId id="978" r:id="rId9"/>
    <p:sldId id="977" r:id="rId10"/>
    <p:sldId id="979" r:id="rId11"/>
    <p:sldId id="980" r:id="rId12"/>
    <p:sldId id="757" r:id="rId1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aps Punculis" initials="KP" lastIdx="1" clrIdx="0">
    <p:extLst>
      <p:ext uri="{19B8F6BF-5375-455C-9EA6-DF929625EA0E}">
        <p15:presenceInfo xmlns:p15="http://schemas.microsoft.com/office/powerpoint/2012/main" userId="Kristaps Puncul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782"/>
    <a:srgbClr val="FFC5C5"/>
    <a:srgbClr val="F2F2F2"/>
    <a:srgbClr val="FFFFFF"/>
    <a:srgbClr val="F2A900"/>
    <a:srgbClr val="666666"/>
    <a:srgbClr val="999999"/>
    <a:srgbClr val="00534C"/>
    <a:srgbClr val="669894"/>
    <a:srgbClr val="1A6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3" autoAdjust="0"/>
    <p:restoredTop sz="94660"/>
  </p:normalViewPr>
  <p:slideViewPr>
    <p:cSldViewPr snapToGrid="0" showGuides="1">
      <p:cViewPr varScale="1">
        <p:scale>
          <a:sx n="67" d="100"/>
          <a:sy n="67" d="100"/>
        </p:scale>
        <p:origin x="668" y="56"/>
      </p:cViewPr>
      <p:guideLst/>
    </p:cSldViewPr>
  </p:slideViewPr>
  <p:notesTextViewPr>
    <p:cViewPr>
      <p:scale>
        <a:sx n="1" d="1"/>
        <a:sy n="1" d="1"/>
      </p:scale>
      <p:origin x="0" y="0"/>
    </p:cViewPr>
  </p:notesTextViewPr>
  <p:sorterViewPr>
    <p:cViewPr>
      <p:scale>
        <a:sx n="100" d="100"/>
        <a:sy n="100" d="100"/>
      </p:scale>
      <p:origin x="0" y="-4112"/>
    </p:cViewPr>
  </p:sorterViewPr>
  <p:notesViewPr>
    <p:cSldViewPr snapToGrid="0" showGuides="1">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D943AD-C61F-434E-823B-00E29BAE96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B4FAE6C2-CA27-4B27-A04B-BAA538D63A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3FB6C4-5BFB-4BFC-AB80-7ABCE9330856}" type="datetimeFigureOut">
              <a:rPr lang="lv-LV" smtClean="0"/>
              <a:t>16.03.2022</a:t>
            </a:fld>
            <a:endParaRPr lang="lv-LV"/>
          </a:p>
        </p:txBody>
      </p:sp>
      <p:sp>
        <p:nvSpPr>
          <p:cNvPr id="4" name="Footer Placeholder 3">
            <a:extLst>
              <a:ext uri="{FF2B5EF4-FFF2-40B4-BE49-F238E27FC236}">
                <a16:creationId xmlns:a16="http://schemas.microsoft.com/office/drawing/2014/main" id="{060D8AAA-A60A-49A3-BD14-E67FEB3256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6118CB20-F32D-43DB-9E36-09AED2BBDE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2AD5CC-B65A-42D3-8251-5414DE0BC94F}" type="slidenum">
              <a:rPr lang="lv-LV" smtClean="0"/>
              <a:t>‹#›</a:t>
            </a:fld>
            <a:endParaRPr lang="lv-LV"/>
          </a:p>
        </p:txBody>
      </p:sp>
    </p:spTree>
    <p:extLst>
      <p:ext uri="{BB962C8B-B14F-4D97-AF65-F5344CB8AC3E}">
        <p14:creationId xmlns:p14="http://schemas.microsoft.com/office/powerpoint/2010/main" val="3436010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AB3A2-9537-4CF9-8EF4-B80255E79BCA}" type="datetimeFigureOut">
              <a:rPr lang="lv-LV" smtClean="0"/>
              <a:t>16.03.2022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37E9C-FA85-4B97-BDF8-6B89A1DE139E}" type="slidenum">
              <a:rPr lang="lv-LV" smtClean="0"/>
              <a:t>‹#›</a:t>
            </a:fld>
            <a:endParaRPr lang="lv-LV"/>
          </a:p>
        </p:txBody>
      </p:sp>
    </p:spTree>
    <p:extLst>
      <p:ext uri="{BB962C8B-B14F-4D97-AF65-F5344CB8AC3E}">
        <p14:creationId xmlns:p14="http://schemas.microsoft.com/office/powerpoint/2010/main" val="33918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5937E9C-FA85-4B97-BDF8-6B89A1DE139E}" type="slidenum">
              <a:rPr lang="lv-LV" smtClean="0"/>
              <a:t>2</a:t>
            </a:fld>
            <a:endParaRPr lang="lv-LV" dirty="0"/>
          </a:p>
        </p:txBody>
      </p:sp>
    </p:spTree>
    <p:extLst>
      <p:ext uri="{BB962C8B-B14F-4D97-AF65-F5344CB8AC3E}">
        <p14:creationId xmlns:p14="http://schemas.microsoft.com/office/powerpoint/2010/main" val="151602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5937E9C-FA85-4B97-BDF8-6B89A1DE139E}" type="slidenum">
              <a:rPr lang="lv-LV" smtClean="0"/>
              <a:t>3</a:t>
            </a:fld>
            <a:endParaRPr lang="lv-LV" dirty="0"/>
          </a:p>
        </p:txBody>
      </p:sp>
    </p:spTree>
    <p:extLst>
      <p:ext uri="{BB962C8B-B14F-4D97-AF65-F5344CB8AC3E}">
        <p14:creationId xmlns:p14="http://schemas.microsoft.com/office/powerpoint/2010/main" val="391251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bg2">
                    <a:lumMod val="25000"/>
                  </a:schemeClr>
                </a:solidFill>
                <a:latin typeface="+mn-lt"/>
                <a:ea typeface="+mn-ea"/>
                <a:cs typeface="+mn-cs"/>
              </a:rPr>
              <a:t>MZ 19-154 (3720)</a:t>
            </a:r>
          </a:p>
          <a:p>
            <a:endParaRPr lang="lv-LV" dirty="0"/>
          </a:p>
        </p:txBody>
      </p:sp>
      <p:sp>
        <p:nvSpPr>
          <p:cNvPr id="4" name="Slide Number Placeholder 3"/>
          <p:cNvSpPr>
            <a:spLocks noGrp="1"/>
          </p:cNvSpPr>
          <p:nvPr>
            <p:ph type="sldNum" sz="quarter" idx="5"/>
          </p:nvPr>
        </p:nvSpPr>
        <p:spPr/>
        <p:txBody>
          <a:bodyPr/>
          <a:lstStyle/>
          <a:p>
            <a:fld id="{85937E9C-FA85-4B97-BDF8-6B89A1DE139E}" type="slidenum">
              <a:rPr lang="lv-LV" smtClean="0"/>
              <a:t>4</a:t>
            </a:fld>
            <a:endParaRPr lang="lv-LV" dirty="0"/>
          </a:p>
        </p:txBody>
      </p:sp>
    </p:spTree>
    <p:extLst>
      <p:ext uri="{BB962C8B-B14F-4D97-AF65-F5344CB8AC3E}">
        <p14:creationId xmlns:p14="http://schemas.microsoft.com/office/powerpoint/2010/main" val="2549562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bg2">
                    <a:lumMod val="25000"/>
                  </a:schemeClr>
                </a:solidFill>
                <a:latin typeface="+mn-lt"/>
                <a:ea typeface="+mn-ea"/>
                <a:cs typeface="+mn-cs"/>
              </a:rPr>
              <a:t>MZ 19-154 (3720)</a:t>
            </a:r>
          </a:p>
          <a:p>
            <a:endParaRPr lang="lv-LV" dirty="0"/>
          </a:p>
        </p:txBody>
      </p:sp>
      <p:sp>
        <p:nvSpPr>
          <p:cNvPr id="4" name="Slide Number Placeholder 3"/>
          <p:cNvSpPr>
            <a:spLocks noGrp="1"/>
          </p:cNvSpPr>
          <p:nvPr>
            <p:ph type="sldNum" sz="quarter" idx="5"/>
          </p:nvPr>
        </p:nvSpPr>
        <p:spPr/>
        <p:txBody>
          <a:bodyPr/>
          <a:lstStyle/>
          <a:p>
            <a:fld id="{85937E9C-FA85-4B97-BDF8-6B89A1DE139E}" type="slidenum">
              <a:rPr lang="lv-LV" smtClean="0"/>
              <a:t>5</a:t>
            </a:fld>
            <a:endParaRPr lang="lv-LV" dirty="0"/>
          </a:p>
        </p:txBody>
      </p:sp>
    </p:spTree>
    <p:extLst>
      <p:ext uri="{BB962C8B-B14F-4D97-AF65-F5344CB8AC3E}">
        <p14:creationId xmlns:p14="http://schemas.microsoft.com/office/powerpoint/2010/main" val="15924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5937E9C-FA85-4B97-BDF8-6B89A1DE139E}" type="slidenum">
              <a:rPr lang="lv-LV" smtClean="0"/>
              <a:t>6</a:t>
            </a:fld>
            <a:endParaRPr lang="lv-LV" dirty="0"/>
          </a:p>
        </p:txBody>
      </p:sp>
    </p:spTree>
    <p:extLst>
      <p:ext uri="{BB962C8B-B14F-4D97-AF65-F5344CB8AC3E}">
        <p14:creationId xmlns:p14="http://schemas.microsoft.com/office/powerpoint/2010/main" val="397893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5937E9C-FA85-4B97-BDF8-6B89A1DE139E}" type="slidenum">
              <a:rPr lang="lv-LV" smtClean="0"/>
              <a:t>7</a:t>
            </a:fld>
            <a:endParaRPr lang="lv-LV" dirty="0"/>
          </a:p>
        </p:txBody>
      </p:sp>
    </p:spTree>
    <p:extLst>
      <p:ext uri="{BB962C8B-B14F-4D97-AF65-F5344CB8AC3E}">
        <p14:creationId xmlns:p14="http://schemas.microsoft.com/office/powerpoint/2010/main" val="50164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5937E9C-FA85-4B97-BDF8-6B89A1DE139E}" type="slidenum">
              <a:rPr lang="lv-LV" smtClean="0"/>
              <a:t>8</a:t>
            </a:fld>
            <a:endParaRPr lang="lv-LV" dirty="0"/>
          </a:p>
        </p:txBody>
      </p:sp>
    </p:spTree>
    <p:extLst>
      <p:ext uri="{BB962C8B-B14F-4D97-AF65-F5344CB8AC3E}">
        <p14:creationId xmlns:p14="http://schemas.microsoft.com/office/powerpoint/2010/main" val="137765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3E4E42-120E-4079-90A7-11666F3A7783}"/>
              </a:ext>
            </a:extLst>
          </p:cNvPr>
          <p:cNvSpPr>
            <a:spLocks noGrp="1"/>
          </p:cNvSpPr>
          <p:nvPr>
            <p:ph type="body" sz="quarter" idx="10"/>
          </p:nvPr>
        </p:nvSpPr>
        <p:spPr>
          <a:xfrm>
            <a:off x="885825" y="3248025"/>
            <a:ext cx="4600575" cy="2505075"/>
          </a:xfrm>
          <a:prstGeom prst="rect">
            <a:avLst/>
          </a:prstGeom>
        </p:spPr>
        <p:txBody>
          <a:bodyPr>
            <a:normAutofit/>
          </a:bodyPr>
          <a:lstStyle>
            <a:lvl1pPr marL="0" indent="0">
              <a:buNone/>
              <a:defRPr sz="3600" b="1">
                <a:solidFill>
                  <a:srgbClr val="80A9A6"/>
                </a:solidFill>
                <a:latin typeface="Verdana" panose="020B0604030504040204" pitchFamily="34" charset="0"/>
                <a:ea typeface="Verdana" panose="020B0604030504040204" pitchFamily="34" charset="0"/>
              </a:defRPr>
            </a:lvl1pPr>
          </a:lstStyle>
          <a:p>
            <a:pPr lvl="0"/>
            <a:r>
              <a:rPr lang="en-US"/>
              <a:t>Click to edit Master text</a:t>
            </a:r>
            <a:endParaRPr lang="lv-LV"/>
          </a:p>
        </p:txBody>
      </p:sp>
      <p:pic>
        <p:nvPicPr>
          <p:cNvPr id="13" name="Graphic 12">
            <a:extLst>
              <a:ext uri="{FF2B5EF4-FFF2-40B4-BE49-F238E27FC236}">
                <a16:creationId xmlns:a16="http://schemas.microsoft.com/office/drawing/2014/main" id="{F90D380B-047D-4106-B099-3C4D80C12D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813" y="0"/>
            <a:ext cx="2625745" cy="2441575"/>
          </a:xfrm>
          <a:prstGeom prst="rect">
            <a:avLst/>
          </a:prstGeom>
        </p:spPr>
      </p:pic>
      <p:sp>
        <p:nvSpPr>
          <p:cNvPr id="16" name="Text Placeholder 10">
            <a:extLst>
              <a:ext uri="{FF2B5EF4-FFF2-40B4-BE49-F238E27FC236}">
                <a16:creationId xmlns:a16="http://schemas.microsoft.com/office/drawing/2014/main" id="{BEB0A47D-9400-44AB-96FD-AEDBA3B2EE8A}"/>
              </a:ext>
            </a:extLst>
          </p:cNvPr>
          <p:cNvSpPr>
            <a:spLocks noGrp="1"/>
          </p:cNvSpPr>
          <p:nvPr>
            <p:ph type="body" sz="quarter" idx="11"/>
          </p:nvPr>
        </p:nvSpPr>
        <p:spPr>
          <a:xfrm>
            <a:off x="6663688" y="3248026"/>
            <a:ext cx="4429125" cy="1924050"/>
          </a:xfrm>
          <a:prstGeom prst="rect">
            <a:avLst/>
          </a:prstGeom>
        </p:spPr>
        <p:txBody>
          <a:bodyPr>
            <a:normAutofit/>
          </a:bodyPr>
          <a:lstStyle>
            <a:lvl1pPr marL="0" indent="0">
              <a:buNone/>
              <a:defRPr sz="2400" b="1">
                <a:solidFill>
                  <a:srgbClr val="00534C"/>
                </a:solidFill>
                <a:latin typeface="Verdana" panose="020B0604030504040204" pitchFamily="34" charset="0"/>
                <a:ea typeface="Verdana" panose="020B0604030504040204" pitchFamily="34" charset="0"/>
              </a:defRPr>
            </a:lvl1pPr>
          </a:lstStyle>
          <a:p>
            <a:pPr lvl="0"/>
            <a:r>
              <a:rPr lang="en-US"/>
              <a:t>Click to edit Master text</a:t>
            </a:r>
            <a:endParaRPr lang="lv-LV"/>
          </a:p>
        </p:txBody>
      </p:sp>
      <p:sp>
        <p:nvSpPr>
          <p:cNvPr id="17" name="Text Placeholder 10">
            <a:extLst>
              <a:ext uri="{FF2B5EF4-FFF2-40B4-BE49-F238E27FC236}">
                <a16:creationId xmlns:a16="http://schemas.microsoft.com/office/drawing/2014/main" id="{5C4BD2D5-7739-4CCF-ACE2-FDAFC96E962F}"/>
              </a:ext>
            </a:extLst>
          </p:cNvPr>
          <p:cNvSpPr>
            <a:spLocks noGrp="1"/>
          </p:cNvSpPr>
          <p:nvPr>
            <p:ph type="body" sz="quarter" idx="12" hasCustomPrompt="1"/>
          </p:nvPr>
        </p:nvSpPr>
        <p:spPr>
          <a:xfrm>
            <a:off x="6663690" y="5356224"/>
            <a:ext cx="4429124" cy="396876"/>
          </a:xfrm>
          <a:prstGeom prst="rect">
            <a:avLst/>
          </a:prstGeom>
        </p:spPr>
        <p:txBody>
          <a:bodyPr>
            <a:normAutofit/>
          </a:bodyPr>
          <a:lstStyle>
            <a:lvl1pPr marL="0" indent="0">
              <a:buNone/>
              <a:defRPr sz="1200" b="0">
                <a:solidFill>
                  <a:srgbClr val="666666"/>
                </a:solidFill>
                <a:latin typeface="Verdana" panose="020B0604030504040204" pitchFamily="34" charset="0"/>
                <a:ea typeface="Verdana" panose="020B0604030504040204" pitchFamily="34" charset="0"/>
              </a:defRPr>
            </a:lvl1pPr>
          </a:lstStyle>
          <a:p>
            <a:pPr lvl="0"/>
            <a:r>
              <a:rPr lang="lv-LV"/>
              <a:t>Name, Profession</a:t>
            </a:r>
          </a:p>
        </p:txBody>
      </p:sp>
      <p:sp>
        <p:nvSpPr>
          <p:cNvPr id="20" name="Text Placeholder 10">
            <a:extLst>
              <a:ext uri="{FF2B5EF4-FFF2-40B4-BE49-F238E27FC236}">
                <a16:creationId xmlns:a16="http://schemas.microsoft.com/office/drawing/2014/main" id="{A593AB73-A7D5-42D5-9273-3A9A223B1CEE}"/>
              </a:ext>
            </a:extLst>
          </p:cNvPr>
          <p:cNvSpPr>
            <a:spLocks noGrp="1"/>
          </p:cNvSpPr>
          <p:nvPr>
            <p:ph type="body" sz="quarter" idx="13" hasCustomPrompt="1"/>
          </p:nvPr>
        </p:nvSpPr>
        <p:spPr>
          <a:xfrm>
            <a:off x="6663689" y="5755217"/>
            <a:ext cx="4429125" cy="257693"/>
          </a:xfrm>
          <a:prstGeom prst="rect">
            <a:avLst/>
          </a:prstGeom>
        </p:spPr>
        <p:txBody>
          <a:bodyPr>
            <a:normAutofit/>
          </a:bodyPr>
          <a:lstStyle>
            <a:lvl1pPr marL="0" indent="0">
              <a:buNone/>
              <a:defRPr sz="1200" b="0">
                <a:solidFill>
                  <a:srgbClr val="969696"/>
                </a:solidFill>
                <a:latin typeface="Verdana" panose="020B0604030504040204" pitchFamily="34" charset="0"/>
                <a:ea typeface="Verdana" panose="020B0604030504040204" pitchFamily="34" charset="0"/>
              </a:defRPr>
            </a:lvl1pPr>
          </a:lstStyle>
          <a:p>
            <a:pPr lvl="0"/>
            <a:r>
              <a:rPr lang="lv-LV"/>
              <a:t>Location</a:t>
            </a:r>
          </a:p>
        </p:txBody>
      </p:sp>
      <p:sp>
        <p:nvSpPr>
          <p:cNvPr id="21" name="Text Placeholder 10">
            <a:extLst>
              <a:ext uri="{FF2B5EF4-FFF2-40B4-BE49-F238E27FC236}">
                <a16:creationId xmlns:a16="http://schemas.microsoft.com/office/drawing/2014/main" id="{B1E17A74-7AE3-4D26-A931-7D40AA3D3733}"/>
              </a:ext>
            </a:extLst>
          </p:cNvPr>
          <p:cNvSpPr>
            <a:spLocks noGrp="1"/>
          </p:cNvSpPr>
          <p:nvPr>
            <p:ph type="body" sz="quarter" idx="14" hasCustomPrompt="1"/>
          </p:nvPr>
        </p:nvSpPr>
        <p:spPr>
          <a:xfrm>
            <a:off x="6663689" y="5981619"/>
            <a:ext cx="4429125" cy="311808"/>
          </a:xfrm>
          <a:prstGeom prst="rect">
            <a:avLst/>
          </a:prstGeom>
        </p:spPr>
        <p:txBody>
          <a:bodyPr>
            <a:normAutofit/>
          </a:bodyPr>
          <a:lstStyle>
            <a:lvl1pPr marL="0" indent="0">
              <a:buNone/>
              <a:defRPr sz="1200" b="0">
                <a:solidFill>
                  <a:srgbClr val="969696"/>
                </a:solidFill>
                <a:latin typeface="Verdana" panose="020B0604030504040204" pitchFamily="34" charset="0"/>
                <a:ea typeface="Verdana" panose="020B0604030504040204" pitchFamily="34" charset="0"/>
              </a:defRPr>
            </a:lvl1pPr>
          </a:lstStyle>
          <a:p>
            <a:pPr lvl="0"/>
            <a:r>
              <a:rPr lang="lv-LV"/>
              <a:t>Date</a:t>
            </a:r>
          </a:p>
        </p:txBody>
      </p:sp>
      <p:pic>
        <p:nvPicPr>
          <p:cNvPr id="22" name="Graphic 21">
            <a:extLst>
              <a:ext uri="{FF2B5EF4-FFF2-40B4-BE49-F238E27FC236}">
                <a16:creationId xmlns:a16="http://schemas.microsoft.com/office/drawing/2014/main" id="{F83EC9FC-40D8-4BFC-906F-018C90AB95B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0346" y="6651970"/>
            <a:ext cx="6101654" cy="206030"/>
          </a:xfrm>
          <a:prstGeom prst="rect">
            <a:avLst/>
          </a:prstGeom>
        </p:spPr>
      </p:pic>
    </p:spTree>
    <p:extLst>
      <p:ext uri="{BB962C8B-B14F-4D97-AF65-F5344CB8AC3E}">
        <p14:creationId xmlns:p14="http://schemas.microsoft.com/office/powerpoint/2010/main" val="93192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 2">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9C040833-3731-4C54-A9FF-95FE3A070C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813" y="0"/>
            <a:ext cx="2625745" cy="2441575"/>
          </a:xfrm>
          <a:prstGeom prst="rect">
            <a:avLst/>
          </a:prstGeom>
        </p:spPr>
      </p:pic>
      <p:pic>
        <p:nvPicPr>
          <p:cNvPr id="17" name="Graphic 16">
            <a:extLst>
              <a:ext uri="{FF2B5EF4-FFF2-40B4-BE49-F238E27FC236}">
                <a16:creationId xmlns:a16="http://schemas.microsoft.com/office/drawing/2014/main" id="{997C60EB-34CC-4DE6-A638-D55D0F9818D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0" y="6652694"/>
            <a:ext cx="6096000" cy="205306"/>
          </a:xfrm>
          <a:prstGeom prst="rect">
            <a:avLst/>
          </a:prstGeom>
        </p:spPr>
      </p:pic>
      <p:sp>
        <p:nvSpPr>
          <p:cNvPr id="18" name="Text Placeholder 11">
            <a:extLst>
              <a:ext uri="{FF2B5EF4-FFF2-40B4-BE49-F238E27FC236}">
                <a16:creationId xmlns:a16="http://schemas.microsoft.com/office/drawing/2014/main" id="{8D8D3753-1DF0-472F-8308-33245C4371D5}"/>
              </a:ext>
            </a:extLst>
          </p:cNvPr>
          <p:cNvSpPr>
            <a:spLocks noGrp="1"/>
          </p:cNvSpPr>
          <p:nvPr>
            <p:ph type="body" sz="quarter" idx="10" hasCustomPrompt="1"/>
          </p:nvPr>
        </p:nvSpPr>
        <p:spPr>
          <a:xfrm>
            <a:off x="876300" y="4654303"/>
            <a:ext cx="4193605" cy="1866900"/>
          </a:xfrm>
          <a:prstGeom prst="rect">
            <a:avLst/>
          </a:prstGeom>
        </p:spPr>
        <p:txBody>
          <a:bodyPr>
            <a:normAutofit/>
          </a:bodyPr>
          <a:lstStyle>
            <a:lvl1pPr marL="0" indent="0">
              <a:buNone/>
              <a:defRPr sz="3200" b="1">
                <a:solidFill>
                  <a:srgbClr val="669894"/>
                </a:solidFill>
                <a:latin typeface="Verdana" panose="020B0604030504040204" pitchFamily="34" charset="0"/>
                <a:ea typeface="Verdana" panose="020B0604030504040204" pitchFamily="34" charset="0"/>
              </a:defRPr>
            </a:lvl1pPr>
          </a:lstStyle>
          <a:p>
            <a:pPr lvl="0"/>
            <a:r>
              <a:rPr lang="lv-LV"/>
              <a:t>Headline</a:t>
            </a:r>
          </a:p>
        </p:txBody>
      </p:sp>
      <p:sp>
        <p:nvSpPr>
          <p:cNvPr id="20" name="Slide Number Placeholder 11">
            <a:extLst>
              <a:ext uri="{FF2B5EF4-FFF2-40B4-BE49-F238E27FC236}">
                <a16:creationId xmlns:a16="http://schemas.microsoft.com/office/drawing/2014/main" id="{98AFDCEF-BDDE-4431-B0FD-F6E83C97A1C4}"/>
              </a:ext>
            </a:extLst>
          </p:cNvPr>
          <p:cNvSpPr>
            <a:spLocks noGrp="1"/>
          </p:cNvSpPr>
          <p:nvPr>
            <p:ph type="sldNum" sz="quarter" idx="4"/>
          </p:nvPr>
        </p:nvSpPr>
        <p:spPr>
          <a:xfrm>
            <a:off x="0" y="6356350"/>
            <a:ext cx="482600" cy="501650"/>
          </a:xfrm>
          <a:prstGeom prst="rect">
            <a:avLst/>
          </a:prstGeom>
          <a:solidFill>
            <a:srgbClr val="F2F2F2"/>
          </a:solidFill>
        </p:spPr>
        <p:txBody>
          <a:bodyPr vert="horz" lIns="91440" tIns="45720" rIns="91440" bIns="45720" rtlCol="0" anchor="ctr"/>
          <a:lstStyle>
            <a:lvl1pPr algn="ctr">
              <a:defRPr sz="1200">
                <a:solidFill>
                  <a:schemeClr val="tx1">
                    <a:tint val="75000"/>
                  </a:schemeClr>
                </a:solidFill>
              </a:defRPr>
            </a:lvl1pPr>
          </a:lstStyle>
          <a:p>
            <a:fld id="{02175D73-3169-4018-A095-86E36444AC1A}" type="slidenum">
              <a:rPr lang="lv-LV" smtClean="0"/>
              <a:pPr/>
              <a:t>‹#›</a:t>
            </a:fld>
            <a:endParaRPr lang="lv-LV"/>
          </a:p>
        </p:txBody>
      </p:sp>
    </p:spTree>
    <p:extLst>
      <p:ext uri="{BB962C8B-B14F-4D97-AF65-F5344CB8AC3E}">
        <p14:creationId xmlns:p14="http://schemas.microsoft.com/office/powerpoint/2010/main" val="41770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slaids 3">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697FDDD-EA32-499A-828F-D2AA1DDFD6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908" y="749293"/>
            <a:ext cx="1657279" cy="1589315"/>
          </a:xfrm>
          <a:prstGeom prst="rect">
            <a:avLst/>
          </a:prstGeom>
        </p:spPr>
      </p:pic>
      <p:sp>
        <p:nvSpPr>
          <p:cNvPr id="12" name="Text Placeholder 11">
            <a:extLst>
              <a:ext uri="{FF2B5EF4-FFF2-40B4-BE49-F238E27FC236}">
                <a16:creationId xmlns:a16="http://schemas.microsoft.com/office/drawing/2014/main" id="{62FB592F-2DC1-4BD7-A8E2-3394BD3989FB}"/>
              </a:ext>
            </a:extLst>
          </p:cNvPr>
          <p:cNvSpPr>
            <a:spLocks noGrp="1"/>
          </p:cNvSpPr>
          <p:nvPr>
            <p:ph type="body" sz="quarter" idx="10" hasCustomPrompt="1"/>
          </p:nvPr>
        </p:nvSpPr>
        <p:spPr>
          <a:xfrm>
            <a:off x="876300" y="4654303"/>
            <a:ext cx="4191000" cy="1866900"/>
          </a:xfrm>
          <a:prstGeom prst="rect">
            <a:avLst/>
          </a:prstGeom>
        </p:spPr>
        <p:txBody>
          <a:bodyPr>
            <a:normAutofit/>
          </a:bodyPr>
          <a:lstStyle>
            <a:lvl1pPr marL="0" indent="0">
              <a:buNone/>
              <a:defRPr sz="3200" b="1">
                <a:solidFill>
                  <a:srgbClr val="1A645E"/>
                </a:solidFill>
                <a:latin typeface="Verdana" panose="020B0604030504040204" pitchFamily="34" charset="0"/>
                <a:ea typeface="Verdana" panose="020B0604030504040204" pitchFamily="34" charset="0"/>
              </a:defRPr>
            </a:lvl1pPr>
          </a:lstStyle>
          <a:p>
            <a:pPr lvl="0"/>
            <a:r>
              <a:rPr lang="lv-LV"/>
              <a:t>Headline</a:t>
            </a:r>
          </a:p>
        </p:txBody>
      </p:sp>
      <p:sp>
        <p:nvSpPr>
          <p:cNvPr id="14" name="Picture Placeholder 13">
            <a:extLst>
              <a:ext uri="{FF2B5EF4-FFF2-40B4-BE49-F238E27FC236}">
                <a16:creationId xmlns:a16="http://schemas.microsoft.com/office/drawing/2014/main" id="{331023A6-2F61-4955-8328-2F71385745F3}"/>
              </a:ext>
            </a:extLst>
          </p:cNvPr>
          <p:cNvSpPr>
            <a:spLocks noGrp="1"/>
          </p:cNvSpPr>
          <p:nvPr>
            <p:ph type="pic" sz="quarter" idx="11"/>
          </p:nvPr>
        </p:nvSpPr>
        <p:spPr>
          <a:xfrm>
            <a:off x="6096000" y="0"/>
            <a:ext cx="6096000" cy="6858000"/>
          </a:xfrm>
          <a:prstGeom prst="rect">
            <a:avLst/>
          </a:prstGeom>
        </p:spPr>
        <p:txBody>
          <a:bodyPr/>
          <a:lstStyle>
            <a:lvl1pPr marL="0" indent="0">
              <a:buNone/>
              <a:defRPr/>
            </a:lvl1pPr>
          </a:lstStyle>
          <a:p>
            <a:endParaRPr lang="lv-LV"/>
          </a:p>
        </p:txBody>
      </p:sp>
      <p:sp>
        <p:nvSpPr>
          <p:cNvPr id="18" name="Slide Number Placeholder 11">
            <a:extLst>
              <a:ext uri="{FF2B5EF4-FFF2-40B4-BE49-F238E27FC236}">
                <a16:creationId xmlns:a16="http://schemas.microsoft.com/office/drawing/2014/main" id="{B49CB71C-CDFE-4BBA-B9FE-C4C55A30789A}"/>
              </a:ext>
            </a:extLst>
          </p:cNvPr>
          <p:cNvSpPr>
            <a:spLocks noGrp="1"/>
          </p:cNvSpPr>
          <p:nvPr>
            <p:ph type="sldNum" sz="quarter" idx="4"/>
          </p:nvPr>
        </p:nvSpPr>
        <p:spPr>
          <a:xfrm>
            <a:off x="0" y="6356350"/>
            <a:ext cx="482600" cy="501650"/>
          </a:xfrm>
          <a:prstGeom prst="rect">
            <a:avLst/>
          </a:prstGeom>
          <a:solidFill>
            <a:srgbClr val="F2F2F2"/>
          </a:solidFill>
        </p:spPr>
        <p:txBody>
          <a:bodyPr vert="horz" lIns="91440" tIns="45720" rIns="91440" bIns="45720" rtlCol="0" anchor="ctr"/>
          <a:lstStyle>
            <a:lvl1pPr algn="ctr">
              <a:defRPr sz="1200">
                <a:solidFill>
                  <a:schemeClr val="tx1">
                    <a:tint val="75000"/>
                  </a:schemeClr>
                </a:solidFill>
              </a:defRPr>
            </a:lvl1pPr>
          </a:lstStyle>
          <a:p>
            <a:fld id="{02175D73-3169-4018-A095-86E36444AC1A}" type="slidenum">
              <a:rPr lang="lv-LV" smtClean="0"/>
              <a:pPr/>
              <a:t>‹#›</a:t>
            </a:fld>
            <a:endParaRPr lang="lv-LV"/>
          </a:p>
        </p:txBody>
      </p:sp>
    </p:spTree>
    <p:extLst>
      <p:ext uri="{BB962C8B-B14F-4D97-AF65-F5344CB8AC3E}">
        <p14:creationId xmlns:p14="http://schemas.microsoft.com/office/powerpoint/2010/main" val="49997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turs 1">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D376586-7A44-4600-A613-A664C233A3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0"/>
            <a:ext cx="6096000" cy="6858000"/>
          </a:xfrm>
          <a:prstGeom prst="rect">
            <a:avLst/>
          </a:prstGeom>
        </p:spPr>
      </p:pic>
      <p:sp>
        <p:nvSpPr>
          <p:cNvPr id="9" name="Text Placeholder 10">
            <a:extLst>
              <a:ext uri="{FF2B5EF4-FFF2-40B4-BE49-F238E27FC236}">
                <a16:creationId xmlns:a16="http://schemas.microsoft.com/office/drawing/2014/main" id="{6E28E8E5-2D80-40C6-A5B3-B2DC63D1D372}"/>
              </a:ext>
            </a:extLst>
          </p:cNvPr>
          <p:cNvSpPr>
            <a:spLocks noGrp="1"/>
          </p:cNvSpPr>
          <p:nvPr>
            <p:ph type="body" sz="quarter" idx="11"/>
          </p:nvPr>
        </p:nvSpPr>
        <p:spPr>
          <a:xfrm>
            <a:off x="704850" y="942976"/>
            <a:ext cx="4827270" cy="916304"/>
          </a:xfrm>
          <a:prstGeom prst="rect">
            <a:avLst/>
          </a:prstGeom>
        </p:spPr>
        <p:txBody>
          <a:bodyPr>
            <a:normAutofit/>
          </a:bodyPr>
          <a:lstStyle>
            <a:lvl1pPr marL="0" indent="0">
              <a:buNone/>
              <a:defRPr sz="2400" b="1">
                <a:solidFill>
                  <a:srgbClr val="00534C"/>
                </a:solidFill>
                <a:latin typeface="Verdana" panose="020B0604030504040204" pitchFamily="34" charset="0"/>
                <a:ea typeface="Verdana" panose="020B0604030504040204" pitchFamily="34" charset="0"/>
              </a:defRPr>
            </a:lvl1pPr>
          </a:lstStyle>
          <a:p>
            <a:pPr lvl="0"/>
            <a:r>
              <a:rPr lang="en-US"/>
              <a:t>Click to edit Master text</a:t>
            </a:r>
            <a:endParaRPr lang="lv-LV"/>
          </a:p>
        </p:txBody>
      </p:sp>
      <p:sp>
        <p:nvSpPr>
          <p:cNvPr id="13" name="Text Placeholder 10">
            <a:extLst>
              <a:ext uri="{FF2B5EF4-FFF2-40B4-BE49-F238E27FC236}">
                <a16:creationId xmlns:a16="http://schemas.microsoft.com/office/drawing/2014/main" id="{1D5476F9-1E34-4A53-97B8-A26A384F8B89}"/>
              </a:ext>
            </a:extLst>
          </p:cNvPr>
          <p:cNvSpPr>
            <a:spLocks noGrp="1"/>
          </p:cNvSpPr>
          <p:nvPr>
            <p:ph type="body" sz="quarter" idx="13" hasCustomPrompt="1"/>
          </p:nvPr>
        </p:nvSpPr>
        <p:spPr>
          <a:xfrm>
            <a:off x="704850" y="2250017"/>
            <a:ext cx="4827270" cy="3665007"/>
          </a:xfrm>
          <a:prstGeom prst="rect">
            <a:avLst/>
          </a:prstGeom>
        </p:spPr>
        <p:txBody>
          <a:bodyPr>
            <a:normAutofit/>
          </a:bodyPr>
          <a:lstStyle>
            <a:lvl1pPr marL="0" indent="0">
              <a:buNone/>
              <a:defRPr sz="1200" b="0">
                <a:solidFill>
                  <a:srgbClr val="969696"/>
                </a:solidFill>
                <a:latin typeface="Verdana" panose="020B0604030504040204" pitchFamily="34" charset="0"/>
                <a:ea typeface="Verdana" panose="020B0604030504040204" pitchFamily="34" charset="0"/>
              </a:defRPr>
            </a:lvl1pPr>
          </a:lstStyle>
          <a:p>
            <a:pPr lvl="0"/>
            <a:r>
              <a:rPr lang="lv-LV"/>
              <a:t>Text</a:t>
            </a:r>
          </a:p>
        </p:txBody>
      </p:sp>
      <p:pic>
        <p:nvPicPr>
          <p:cNvPr id="16" name="Graphic 15">
            <a:extLst>
              <a:ext uri="{FF2B5EF4-FFF2-40B4-BE49-F238E27FC236}">
                <a16:creationId xmlns:a16="http://schemas.microsoft.com/office/drawing/2014/main" id="{763C469B-3028-40E0-9405-5183FDF6DD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00153" y="1"/>
            <a:ext cx="1006108" cy="937986"/>
          </a:xfrm>
          <a:prstGeom prst="rect">
            <a:avLst/>
          </a:prstGeom>
        </p:spPr>
      </p:pic>
      <p:pic>
        <p:nvPicPr>
          <p:cNvPr id="7" name="Graphic 6">
            <a:extLst>
              <a:ext uri="{FF2B5EF4-FFF2-40B4-BE49-F238E27FC236}">
                <a16:creationId xmlns:a16="http://schemas.microsoft.com/office/drawing/2014/main" id="{F4CA74C3-707D-4BBF-B1D2-6A014D95896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6096000" cy="205306"/>
          </a:xfrm>
          <a:prstGeom prst="rect">
            <a:avLst/>
          </a:prstGeom>
        </p:spPr>
      </p:pic>
      <p:sp>
        <p:nvSpPr>
          <p:cNvPr id="22" name="Slide Number Placeholder 11">
            <a:extLst>
              <a:ext uri="{FF2B5EF4-FFF2-40B4-BE49-F238E27FC236}">
                <a16:creationId xmlns:a16="http://schemas.microsoft.com/office/drawing/2014/main" id="{72FCF7AD-5C62-4A0E-8E9F-FE3C8AC9EAA8}"/>
              </a:ext>
            </a:extLst>
          </p:cNvPr>
          <p:cNvSpPr>
            <a:spLocks noGrp="1"/>
          </p:cNvSpPr>
          <p:nvPr>
            <p:ph type="sldNum" sz="quarter" idx="4"/>
          </p:nvPr>
        </p:nvSpPr>
        <p:spPr>
          <a:xfrm>
            <a:off x="0" y="6356350"/>
            <a:ext cx="482600" cy="501650"/>
          </a:xfrm>
          <a:prstGeom prst="rect">
            <a:avLst/>
          </a:prstGeom>
          <a:solidFill>
            <a:srgbClr val="F2F2F2"/>
          </a:solidFill>
        </p:spPr>
        <p:txBody>
          <a:bodyPr vert="horz" lIns="91440" tIns="45720" rIns="91440" bIns="45720" rtlCol="0" anchor="ctr"/>
          <a:lstStyle>
            <a:lvl1pPr algn="ctr">
              <a:defRPr sz="1200">
                <a:solidFill>
                  <a:schemeClr val="tx1">
                    <a:tint val="75000"/>
                  </a:schemeClr>
                </a:solidFill>
              </a:defRPr>
            </a:lvl1pPr>
          </a:lstStyle>
          <a:p>
            <a:fld id="{02175D73-3169-4018-A095-86E36444AC1A}" type="slidenum">
              <a:rPr lang="lv-LV" smtClean="0"/>
              <a:pPr/>
              <a:t>‹#›</a:t>
            </a:fld>
            <a:endParaRPr lang="lv-LV"/>
          </a:p>
        </p:txBody>
      </p:sp>
    </p:spTree>
    <p:extLst>
      <p:ext uri="{BB962C8B-B14F-4D97-AF65-F5344CB8AC3E}">
        <p14:creationId xmlns:p14="http://schemas.microsoft.com/office/powerpoint/2010/main" val="108113478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turs 2">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17154E7-1CCC-4443-9BAB-40C8C836B7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6652694"/>
            <a:ext cx="6096000" cy="205306"/>
          </a:xfrm>
          <a:prstGeom prst="rect">
            <a:avLst/>
          </a:prstGeom>
        </p:spPr>
      </p:pic>
      <p:pic>
        <p:nvPicPr>
          <p:cNvPr id="8" name="Graphic 7">
            <a:extLst>
              <a:ext uri="{FF2B5EF4-FFF2-40B4-BE49-F238E27FC236}">
                <a16:creationId xmlns:a16="http://schemas.microsoft.com/office/drawing/2014/main" id="{87866BA3-8BD5-4BF4-A630-B0656108A4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0"/>
            <a:ext cx="6096000" cy="205306"/>
          </a:xfrm>
          <a:prstGeom prst="rect">
            <a:avLst/>
          </a:prstGeom>
        </p:spPr>
      </p:pic>
      <p:pic>
        <p:nvPicPr>
          <p:cNvPr id="14" name="Graphic 13">
            <a:extLst>
              <a:ext uri="{FF2B5EF4-FFF2-40B4-BE49-F238E27FC236}">
                <a16:creationId xmlns:a16="http://schemas.microsoft.com/office/drawing/2014/main" id="{6B909838-32CF-4DF8-A1FF-BF9C35838D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00153" y="1"/>
            <a:ext cx="1006108" cy="937986"/>
          </a:xfrm>
          <a:prstGeom prst="rect">
            <a:avLst/>
          </a:prstGeom>
        </p:spPr>
      </p:pic>
      <p:sp>
        <p:nvSpPr>
          <p:cNvPr id="5" name="Text Placeholder 10">
            <a:extLst>
              <a:ext uri="{FF2B5EF4-FFF2-40B4-BE49-F238E27FC236}">
                <a16:creationId xmlns:a16="http://schemas.microsoft.com/office/drawing/2014/main" id="{E898A9D7-10C0-4B27-BD2C-739D7B4386EE}"/>
              </a:ext>
            </a:extLst>
          </p:cNvPr>
          <p:cNvSpPr>
            <a:spLocks noGrp="1"/>
          </p:cNvSpPr>
          <p:nvPr>
            <p:ph type="body" sz="quarter" idx="10" hasCustomPrompt="1"/>
          </p:nvPr>
        </p:nvSpPr>
        <p:spPr>
          <a:xfrm>
            <a:off x="691621" y="1363865"/>
            <a:ext cx="5404379" cy="312863"/>
          </a:xfrm>
          <a:prstGeom prst="rect">
            <a:avLst/>
          </a:prstGeom>
        </p:spPr>
        <p:txBody>
          <a:bodyPr/>
          <a:lstStyle>
            <a:lvl1pPr marL="0" indent="0">
              <a:buNone/>
              <a:defRPr sz="1700" b="1">
                <a:solidFill>
                  <a:srgbClr val="4D8782"/>
                </a:solidFill>
                <a:latin typeface="Verdana" panose="020B0604030504040204" pitchFamily="34" charset="0"/>
                <a:ea typeface="Verdana" panose="020B0604030504040204" pitchFamily="34" charset="0"/>
              </a:defRPr>
            </a:lvl1pPr>
          </a:lstStyle>
          <a:p>
            <a:pPr lvl="0"/>
            <a:r>
              <a:rPr lang="lv-LV"/>
              <a:t>Subtitle</a:t>
            </a:r>
          </a:p>
        </p:txBody>
      </p:sp>
      <p:sp>
        <p:nvSpPr>
          <p:cNvPr id="6" name="Title 8">
            <a:extLst>
              <a:ext uri="{FF2B5EF4-FFF2-40B4-BE49-F238E27FC236}">
                <a16:creationId xmlns:a16="http://schemas.microsoft.com/office/drawing/2014/main" id="{6FAFE0E3-C026-4A88-AD68-22C0D66433CD}"/>
              </a:ext>
            </a:extLst>
          </p:cNvPr>
          <p:cNvSpPr>
            <a:spLocks noGrp="1"/>
          </p:cNvSpPr>
          <p:nvPr>
            <p:ph type="title" hasCustomPrompt="1"/>
          </p:nvPr>
        </p:nvSpPr>
        <p:spPr>
          <a:xfrm>
            <a:off x="691621" y="970581"/>
            <a:ext cx="5404379" cy="384817"/>
          </a:xfrm>
          <a:prstGeom prst="rect">
            <a:avLst/>
          </a:prstGeom>
        </p:spPr>
        <p:txBody>
          <a:bodyPr/>
          <a:lstStyle>
            <a:lvl1pPr>
              <a:defRPr sz="2200" b="1">
                <a:solidFill>
                  <a:srgbClr val="00534C"/>
                </a:solidFill>
                <a:latin typeface="Verdana" panose="020B0604030504040204" pitchFamily="34" charset="0"/>
                <a:ea typeface="Verdana" panose="020B0604030504040204" pitchFamily="34" charset="0"/>
              </a:defRPr>
            </a:lvl1pPr>
          </a:lstStyle>
          <a:p>
            <a:r>
              <a:rPr lang="lv-LV"/>
              <a:t>Headline</a:t>
            </a:r>
          </a:p>
        </p:txBody>
      </p:sp>
      <p:sp>
        <p:nvSpPr>
          <p:cNvPr id="22" name="Slide Number Placeholder 11">
            <a:extLst>
              <a:ext uri="{FF2B5EF4-FFF2-40B4-BE49-F238E27FC236}">
                <a16:creationId xmlns:a16="http://schemas.microsoft.com/office/drawing/2014/main" id="{82C901E7-57F6-4521-8702-6FECC116AD68}"/>
              </a:ext>
            </a:extLst>
          </p:cNvPr>
          <p:cNvSpPr>
            <a:spLocks noGrp="1"/>
          </p:cNvSpPr>
          <p:nvPr>
            <p:ph type="sldNum" sz="quarter" idx="4"/>
          </p:nvPr>
        </p:nvSpPr>
        <p:spPr>
          <a:xfrm>
            <a:off x="0" y="6356350"/>
            <a:ext cx="482600" cy="501650"/>
          </a:xfrm>
          <a:prstGeom prst="rect">
            <a:avLst/>
          </a:prstGeom>
          <a:solidFill>
            <a:srgbClr val="F2F2F2"/>
          </a:solidFill>
        </p:spPr>
        <p:txBody>
          <a:bodyPr vert="horz" lIns="91440" tIns="45720" rIns="91440" bIns="45720" rtlCol="0" anchor="ctr"/>
          <a:lstStyle>
            <a:lvl1pPr algn="ctr">
              <a:defRPr sz="1200">
                <a:solidFill>
                  <a:schemeClr val="tx1">
                    <a:tint val="75000"/>
                  </a:schemeClr>
                </a:solidFill>
              </a:defRPr>
            </a:lvl1pPr>
          </a:lstStyle>
          <a:p>
            <a:fld id="{02175D73-3169-4018-A095-86E36444AC1A}" type="slidenum">
              <a:rPr lang="lv-LV" smtClean="0"/>
              <a:pPr/>
              <a:t>‹#›</a:t>
            </a:fld>
            <a:endParaRPr lang="lv-LV"/>
          </a:p>
        </p:txBody>
      </p:sp>
    </p:spTree>
    <p:extLst>
      <p:ext uri="{BB962C8B-B14F-4D97-AF65-F5344CB8AC3E}">
        <p14:creationId xmlns:p14="http://schemas.microsoft.com/office/powerpoint/2010/main" val="263053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turs 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CC299A1-9B57-462C-8166-33E3A59D9CF9}"/>
              </a:ext>
            </a:extLst>
          </p:cNvPr>
          <p:cNvSpPr>
            <a:spLocks noGrp="1"/>
          </p:cNvSpPr>
          <p:nvPr>
            <p:ph type="body" sz="quarter" idx="10" hasCustomPrompt="1"/>
          </p:nvPr>
        </p:nvSpPr>
        <p:spPr>
          <a:xfrm>
            <a:off x="691621" y="1363865"/>
            <a:ext cx="5404379" cy="312863"/>
          </a:xfrm>
          <a:prstGeom prst="rect">
            <a:avLst/>
          </a:prstGeom>
        </p:spPr>
        <p:txBody>
          <a:bodyPr/>
          <a:lstStyle>
            <a:lvl1pPr marL="0" indent="0">
              <a:buNone/>
              <a:defRPr sz="1700" b="1">
                <a:solidFill>
                  <a:srgbClr val="4D8782"/>
                </a:solidFill>
                <a:latin typeface="Verdana" panose="020B0604030504040204" pitchFamily="34" charset="0"/>
                <a:ea typeface="Verdana" panose="020B0604030504040204" pitchFamily="34" charset="0"/>
              </a:defRPr>
            </a:lvl1pPr>
          </a:lstStyle>
          <a:p>
            <a:pPr lvl="0"/>
            <a:r>
              <a:rPr lang="lv-LV"/>
              <a:t>Subtitle</a:t>
            </a:r>
          </a:p>
        </p:txBody>
      </p:sp>
      <p:sp>
        <p:nvSpPr>
          <p:cNvPr id="9" name="Title 8">
            <a:extLst>
              <a:ext uri="{FF2B5EF4-FFF2-40B4-BE49-F238E27FC236}">
                <a16:creationId xmlns:a16="http://schemas.microsoft.com/office/drawing/2014/main" id="{D52A3CDE-9D87-42CE-9678-E8EEB4F28DF8}"/>
              </a:ext>
            </a:extLst>
          </p:cNvPr>
          <p:cNvSpPr>
            <a:spLocks noGrp="1"/>
          </p:cNvSpPr>
          <p:nvPr>
            <p:ph type="title" hasCustomPrompt="1"/>
          </p:nvPr>
        </p:nvSpPr>
        <p:spPr>
          <a:xfrm>
            <a:off x="691621" y="970581"/>
            <a:ext cx="5404379" cy="384817"/>
          </a:xfrm>
          <a:prstGeom prst="rect">
            <a:avLst/>
          </a:prstGeom>
        </p:spPr>
        <p:txBody>
          <a:bodyPr/>
          <a:lstStyle>
            <a:lvl1pPr>
              <a:defRPr sz="2200" b="1">
                <a:solidFill>
                  <a:srgbClr val="00534C"/>
                </a:solidFill>
                <a:latin typeface="Verdana" panose="020B0604030504040204" pitchFamily="34" charset="0"/>
                <a:ea typeface="Verdana" panose="020B0604030504040204" pitchFamily="34" charset="0"/>
              </a:defRPr>
            </a:lvl1pPr>
          </a:lstStyle>
          <a:p>
            <a:r>
              <a:rPr lang="lv-LV"/>
              <a:t>Headline</a:t>
            </a:r>
          </a:p>
        </p:txBody>
      </p:sp>
      <p:pic>
        <p:nvPicPr>
          <p:cNvPr id="8" name="Graphic 7">
            <a:extLst>
              <a:ext uri="{FF2B5EF4-FFF2-40B4-BE49-F238E27FC236}">
                <a16:creationId xmlns:a16="http://schemas.microsoft.com/office/drawing/2014/main" id="{87866BA3-8BD5-4BF4-A630-B0656108A4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6096000" cy="205306"/>
          </a:xfrm>
          <a:prstGeom prst="rect">
            <a:avLst/>
          </a:prstGeom>
        </p:spPr>
      </p:pic>
      <p:pic>
        <p:nvPicPr>
          <p:cNvPr id="14" name="Graphic 13">
            <a:extLst>
              <a:ext uri="{FF2B5EF4-FFF2-40B4-BE49-F238E27FC236}">
                <a16:creationId xmlns:a16="http://schemas.microsoft.com/office/drawing/2014/main" id="{6B909838-32CF-4DF8-A1FF-BF9C35838D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00153" y="1"/>
            <a:ext cx="1006108" cy="937986"/>
          </a:xfrm>
          <a:prstGeom prst="rect">
            <a:avLst/>
          </a:prstGeom>
        </p:spPr>
      </p:pic>
      <p:sp>
        <p:nvSpPr>
          <p:cNvPr id="20" name="Slide Number Placeholder 11">
            <a:extLst>
              <a:ext uri="{FF2B5EF4-FFF2-40B4-BE49-F238E27FC236}">
                <a16:creationId xmlns:a16="http://schemas.microsoft.com/office/drawing/2014/main" id="{70D4F25F-166A-4D0D-9A08-CAA45E5E1A2A}"/>
              </a:ext>
            </a:extLst>
          </p:cNvPr>
          <p:cNvSpPr>
            <a:spLocks noGrp="1"/>
          </p:cNvSpPr>
          <p:nvPr>
            <p:ph type="sldNum" sz="quarter" idx="4"/>
          </p:nvPr>
        </p:nvSpPr>
        <p:spPr>
          <a:xfrm>
            <a:off x="0" y="6356350"/>
            <a:ext cx="482600" cy="501650"/>
          </a:xfrm>
          <a:prstGeom prst="rect">
            <a:avLst/>
          </a:prstGeom>
          <a:solidFill>
            <a:srgbClr val="F2F2F2"/>
          </a:solidFill>
        </p:spPr>
        <p:txBody>
          <a:bodyPr vert="horz" lIns="91440" tIns="45720" rIns="91440" bIns="45720" rtlCol="0" anchor="ctr"/>
          <a:lstStyle>
            <a:lvl1pPr algn="ctr">
              <a:defRPr sz="1200">
                <a:solidFill>
                  <a:schemeClr val="tx1">
                    <a:tint val="75000"/>
                  </a:schemeClr>
                </a:solidFill>
              </a:defRPr>
            </a:lvl1pPr>
          </a:lstStyle>
          <a:p>
            <a:fld id="{02175D73-3169-4018-A095-86E36444AC1A}" type="slidenum">
              <a:rPr lang="lv-LV" smtClean="0"/>
              <a:pPr/>
              <a:t>‹#›</a:t>
            </a:fld>
            <a:endParaRPr lang="lv-LV"/>
          </a:p>
        </p:txBody>
      </p:sp>
    </p:spTree>
    <p:extLst>
      <p:ext uri="{BB962C8B-B14F-4D97-AF65-F5344CB8AC3E}">
        <p14:creationId xmlns:p14="http://schemas.microsoft.com/office/powerpoint/2010/main" val="366517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kšs slaids">
    <p:spTree>
      <p:nvGrpSpPr>
        <p:cNvPr id="1" name=""/>
        <p:cNvGrpSpPr/>
        <p:nvPr/>
      </p:nvGrpSpPr>
      <p:grpSpPr>
        <a:xfrm>
          <a:off x="0" y="0"/>
          <a:ext cx="0" cy="0"/>
          <a:chOff x="0" y="0"/>
          <a:chExt cx="0" cy="0"/>
        </a:xfrm>
      </p:grpSpPr>
      <p:sp>
        <p:nvSpPr>
          <p:cNvPr id="6" name="Slide Number Placeholder 11">
            <a:extLst>
              <a:ext uri="{FF2B5EF4-FFF2-40B4-BE49-F238E27FC236}">
                <a16:creationId xmlns:a16="http://schemas.microsoft.com/office/drawing/2014/main" id="{7713520A-B324-422E-B9C5-A397CFBE9275}"/>
              </a:ext>
            </a:extLst>
          </p:cNvPr>
          <p:cNvSpPr>
            <a:spLocks noGrp="1"/>
          </p:cNvSpPr>
          <p:nvPr>
            <p:ph type="sldNum" sz="quarter" idx="4"/>
          </p:nvPr>
        </p:nvSpPr>
        <p:spPr>
          <a:xfrm>
            <a:off x="0" y="6356350"/>
            <a:ext cx="482600" cy="501650"/>
          </a:xfrm>
          <a:prstGeom prst="rect">
            <a:avLst/>
          </a:prstGeom>
          <a:solidFill>
            <a:srgbClr val="F2F2F2"/>
          </a:solidFill>
        </p:spPr>
        <p:txBody>
          <a:bodyPr vert="horz" lIns="91440" tIns="45720" rIns="91440" bIns="45720" rtlCol="0" anchor="ctr"/>
          <a:lstStyle>
            <a:lvl1pPr algn="ctr">
              <a:defRPr sz="1200">
                <a:solidFill>
                  <a:schemeClr val="tx1">
                    <a:tint val="75000"/>
                  </a:schemeClr>
                </a:solidFill>
              </a:defRPr>
            </a:lvl1pPr>
          </a:lstStyle>
          <a:p>
            <a:fld id="{02175D73-3169-4018-A095-86E36444AC1A}" type="slidenum">
              <a:rPr lang="lv-LV" smtClean="0"/>
              <a:pPr/>
              <a:t>‹#›</a:t>
            </a:fld>
            <a:endParaRPr lang="lv-LV"/>
          </a:p>
        </p:txBody>
      </p:sp>
    </p:spTree>
    <p:extLst>
      <p:ext uri="{BB962C8B-B14F-4D97-AF65-F5344CB8AC3E}">
        <p14:creationId xmlns:p14="http://schemas.microsoft.com/office/powerpoint/2010/main" val="29153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1">
            <a:extLst>
              <a:ext uri="{FF2B5EF4-FFF2-40B4-BE49-F238E27FC236}">
                <a16:creationId xmlns:a16="http://schemas.microsoft.com/office/drawing/2014/main" id="{90EF376D-C02D-44E2-B99C-AD2F729B28DF}"/>
              </a:ext>
            </a:extLst>
          </p:cNvPr>
          <p:cNvSpPr>
            <a:spLocks noGrp="1"/>
          </p:cNvSpPr>
          <p:nvPr>
            <p:ph type="sldNum" sz="quarter" idx="4"/>
          </p:nvPr>
        </p:nvSpPr>
        <p:spPr>
          <a:xfrm>
            <a:off x="0" y="6356350"/>
            <a:ext cx="482600" cy="501650"/>
          </a:xfrm>
          <a:prstGeom prst="rect">
            <a:avLst/>
          </a:prstGeom>
          <a:solidFill>
            <a:srgbClr val="F2F2F2"/>
          </a:solidFill>
        </p:spPr>
        <p:txBody>
          <a:bodyPr vert="horz" lIns="91440" tIns="45720" rIns="91440" bIns="45720" rtlCol="0" anchor="ctr"/>
          <a:lstStyle>
            <a:lvl1pPr algn="ctr">
              <a:defRPr sz="1200">
                <a:solidFill>
                  <a:schemeClr val="tx1">
                    <a:tint val="75000"/>
                  </a:schemeClr>
                </a:solidFill>
              </a:defRPr>
            </a:lvl1pPr>
          </a:lstStyle>
          <a:p>
            <a:fld id="{02175D73-3169-4018-A095-86E36444AC1A}" type="slidenum">
              <a:rPr lang="lv-LV" smtClean="0"/>
              <a:pPr/>
              <a:t>‹#›</a:t>
            </a:fld>
            <a:endParaRPr lang="lv-LV"/>
          </a:p>
        </p:txBody>
      </p:sp>
    </p:spTree>
    <p:extLst>
      <p:ext uri="{BB962C8B-B14F-4D97-AF65-F5344CB8AC3E}">
        <p14:creationId xmlns:p14="http://schemas.microsoft.com/office/powerpoint/2010/main" val="424936149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0" r:id="rId4"/>
    <p:sldLayoutId id="2147483651" r:id="rId5"/>
    <p:sldLayoutId id="2147483660" r:id="rId6"/>
    <p:sldLayoutId id="214748366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sankcijas.fid.gov.lv/"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s://eur-lex.europa.e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75F70F-D947-46D5-A16E-90D824812FD3}"/>
              </a:ext>
            </a:extLst>
          </p:cNvPr>
          <p:cNvSpPr>
            <a:spLocks noGrp="1"/>
          </p:cNvSpPr>
          <p:nvPr>
            <p:ph type="body" sz="quarter" idx="10"/>
          </p:nvPr>
        </p:nvSpPr>
        <p:spPr>
          <a:xfrm>
            <a:off x="898847" y="3013752"/>
            <a:ext cx="9664378" cy="1164834"/>
          </a:xfrm>
        </p:spPr>
        <p:txBody>
          <a:bodyPr>
            <a:noAutofit/>
          </a:bodyPr>
          <a:lstStyle/>
          <a:p>
            <a:pPr>
              <a:lnSpc>
                <a:spcPct val="107000"/>
              </a:lnSpc>
              <a:spcAft>
                <a:spcPts val="800"/>
              </a:spcAft>
            </a:pPr>
            <a:r>
              <a:rPr lang="lv-LV" sz="2600" dirty="0">
                <a:solidFill>
                  <a:schemeClr val="accent2">
                    <a:lumMod val="75000"/>
                  </a:schemeClr>
                </a:solidFill>
                <a:effectLst/>
                <a:latin typeface="+mj-lt"/>
                <a:ea typeface="Calibri" panose="020F0502020204030204" pitchFamily="34" charset="0"/>
                <a:cs typeface="Times New Roman" panose="02020603050405020304" pitchFamily="18" charset="0"/>
              </a:rPr>
              <a:t>Finanšu izlūkošanas dienesta loma sankciju jautājumos</a:t>
            </a:r>
          </a:p>
        </p:txBody>
      </p:sp>
      <p:sp>
        <p:nvSpPr>
          <p:cNvPr id="5" name="Text Placeholder 4">
            <a:extLst>
              <a:ext uri="{FF2B5EF4-FFF2-40B4-BE49-F238E27FC236}">
                <a16:creationId xmlns:a16="http://schemas.microsoft.com/office/drawing/2014/main" id="{F3AECFD5-0A47-4D9E-8E14-0DDD39FB47DB}"/>
              </a:ext>
            </a:extLst>
          </p:cNvPr>
          <p:cNvSpPr>
            <a:spLocks noGrp="1"/>
          </p:cNvSpPr>
          <p:nvPr>
            <p:ph type="body" sz="quarter" idx="13"/>
          </p:nvPr>
        </p:nvSpPr>
        <p:spPr>
          <a:xfrm>
            <a:off x="898847" y="5390722"/>
            <a:ext cx="9664378" cy="730826"/>
          </a:xfrm>
        </p:spPr>
        <p:txBody>
          <a:bodyPr>
            <a:noAutofit/>
          </a:bodyPr>
          <a:lstStyle/>
          <a:p>
            <a:pPr>
              <a:lnSpc>
                <a:spcPct val="100000"/>
              </a:lnSpc>
              <a:spcBef>
                <a:spcPts val="0"/>
              </a:spcBef>
            </a:pPr>
            <a:r>
              <a:rPr lang="lv-LV" dirty="0">
                <a:solidFill>
                  <a:schemeClr val="bg2">
                    <a:lumMod val="25000"/>
                  </a:schemeClr>
                </a:solidFill>
                <a:latin typeface="+mj-lt"/>
              </a:rPr>
              <a:t>Rīga, Latvija</a:t>
            </a:r>
          </a:p>
          <a:p>
            <a:pPr>
              <a:lnSpc>
                <a:spcPct val="100000"/>
              </a:lnSpc>
              <a:spcBef>
                <a:spcPts val="0"/>
              </a:spcBef>
            </a:pPr>
            <a:r>
              <a:rPr lang="lv-LV" dirty="0">
                <a:solidFill>
                  <a:schemeClr val="bg2">
                    <a:lumMod val="25000"/>
                  </a:schemeClr>
                </a:solidFill>
                <a:latin typeface="+mj-lt"/>
              </a:rPr>
              <a:t>2022. gada 17. martā  </a:t>
            </a:r>
          </a:p>
        </p:txBody>
      </p:sp>
      <p:sp>
        <p:nvSpPr>
          <p:cNvPr id="8" name="Text Placeholder 4">
            <a:extLst>
              <a:ext uri="{FF2B5EF4-FFF2-40B4-BE49-F238E27FC236}">
                <a16:creationId xmlns:a16="http://schemas.microsoft.com/office/drawing/2014/main" id="{F8732A57-0052-44B5-AB25-887CF708DF93}"/>
              </a:ext>
            </a:extLst>
          </p:cNvPr>
          <p:cNvSpPr txBox="1">
            <a:spLocks/>
          </p:cNvSpPr>
          <p:nvPr/>
        </p:nvSpPr>
        <p:spPr>
          <a:xfrm>
            <a:off x="898847" y="4419241"/>
            <a:ext cx="9664378" cy="73082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rgbClr val="969696"/>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lv-LV" b="1" dirty="0">
                <a:solidFill>
                  <a:schemeClr val="bg2">
                    <a:lumMod val="25000"/>
                  </a:schemeClr>
                </a:solidFill>
                <a:latin typeface="+mj-lt"/>
              </a:rPr>
              <a:t>Paulis Iļjenkovs</a:t>
            </a:r>
          </a:p>
          <a:p>
            <a:pPr>
              <a:lnSpc>
                <a:spcPct val="100000"/>
              </a:lnSpc>
              <a:spcBef>
                <a:spcPts val="0"/>
              </a:spcBef>
            </a:pPr>
            <a:r>
              <a:rPr lang="lv-LV" dirty="0">
                <a:solidFill>
                  <a:schemeClr val="bg2">
                    <a:lumMod val="25000"/>
                  </a:schemeClr>
                </a:solidFill>
                <a:latin typeface="+mj-lt"/>
              </a:rPr>
              <a:t>Finanšu izlūkošanas dienesta Stratēģiskās analīzes nodaļas vadītāja vietnieks </a:t>
            </a:r>
          </a:p>
        </p:txBody>
      </p:sp>
    </p:spTree>
    <p:extLst>
      <p:ext uri="{BB962C8B-B14F-4D97-AF65-F5344CB8AC3E}">
        <p14:creationId xmlns:p14="http://schemas.microsoft.com/office/powerpoint/2010/main" val="57778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6B1E7AC6-A3BC-42AD-9923-9B7BAD9A2218}"/>
              </a:ext>
            </a:extLst>
          </p:cNvPr>
          <p:cNvSpPr>
            <a:spLocks noGrp="1"/>
          </p:cNvSpPr>
          <p:nvPr>
            <p:ph type="body" sz="quarter" idx="11"/>
          </p:nvPr>
        </p:nvSpPr>
        <p:spPr>
          <a:xfrm>
            <a:off x="704850" y="942976"/>
            <a:ext cx="4556468" cy="822324"/>
          </a:xfrm>
        </p:spPr>
        <p:txBody>
          <a:bodyPr>
            <a:noAutofit/>
          </a:bodyPr>
          <a:lstStyle/>
          <a:p>
            <a:r>
              <a:rPr lang="lv-LV" sz="1800" dirty="0">
                <a:solidFill>
                  <a:schemeClr val="accent2">
                    <a:lumMod val="75000"/>
                  </a:schemeClr>
                </a:solidFill>
                <a:effectLst/>
                <a:latin typeface="+mj-lt"/>
                <a:ea typeface="Calibri" panose="020F0502020204030204" pitchFamily="34" charset="0"/>
                <a:cs typeface="Times New Roman" panose="02020603050405020304" pitchFamily="18" charset="0"/>
              </a:rPr>
              <a:t>Saturs </a:t>
            </a:r>
            <a:endParaRPr lang="lv-LV" sz="1800" dirty="0">
              <a:solidFill>
                <a:schemeClr val="accent2">
                  <a:lumMod val="75000"/>
                </a:schemeClr>
              </a:solidFill>
              <a:latin typeface="+mj-lt"/>
              <a:cs typeface="Times New Roman" panose="02020603050405020304" pitchFamily="18" charset="0"/>
            </a:endParaRPr>
          </a:p>
        </p:txBody>
      </p:sp>
      <p:pic>
        <p:nvPicPr>
          <p:cNvPr id="3" name="Picture 2">
            <a:extLst>
              <a:ext uri="{FF2B5EF4-FFF2-40B4-BE49-F238E27FC236}">
                <a16:creationId xmlns:a16="http://schemas.microsoft.com/office/drawing/2014/main" id="{12CE3DE9-941A-4A78-BADC-9FD3314B7316}"/>
              </a:ext>
            </a:extLst>
          </p:cNvPr>
          <p:cNvPicPr>
            <a:picLocks noChangeAspect="1"/>
          </p:cNvPicPr>
          <p:nvPr/>
        </p:nvPicPr>
        <p:blipFill rotWithShape="1">
          <a:blip r:embed="rId3">
            <a:extLst>
              <a:ext uri="{28A0092B-C50C-407E-A947-70E740481C1C}">
                <a14:useLocalDpi xmlns:a14="http://schemas.microsoft.com/office/drawing/2010/main" val="0"/>
              </a:ext>
            </a:extLst>
          </a:blip>
          <a:srcRect l="63325" t="1" r="1" b="38087"/>
          <a:stretch/>
        </p:blipFill>
        <p:spPr>
          <a:xfrm>
            <a:off x="6096000" y="0"/>
            <a:ext cx="6096000" cy="6858000"/>
          </a:xfrm>
          <a:prstGeom prst="rect">
            <a:avLst/>
          </a:prstGeom>
        </p:spPr>
      </p:pic>
      <p:sp>
        <p:nvSpPr>
          <p:cNvPr id="13" name="Rectangle 12">
            <a:extLst>
              <a:ext uri="{FF2B5EF4-FFF2-40B4-BE49-F238E27FC236}">
                <a16:creationId xmlns:a16="http://schemas.microsoft.com/office/drawing/2014/main" id="{CEDC1F00-899B-4C5D-8892-064DB56700D0}"/>
              </a:ext>
            </a:extLst>
          </p:cNvPr>
          <p:cNvSpPr/>
          <p:nvPr/>
        </p:nvSpPr>
        <p:spPr>
          <a:xfrm>
            <a:off x="704851" y="2160149"/>
            <a:ext cx="4556467" cy="1815882"/>
          </a:xfrm>
          <a:prstGeom prst="rect">
            <a:avLst/>
          </a:prstGeom>
        </p:spPr>
        <p:txBody>
          <a:bodyPr wrap="square">
            <a:spAutoFit/>
          </a:bodyPr>
          <a:lstStyle/>
          <a:p>
            <a:pPr marL="342900" indent="-342900">
              <a:buAutoNum type="arabicPeriod"/>
            </a:pPr>
            <a:r>
              <a:rPr lang="lv-LV" sz="1600" dirty="0">
                <a:solidFill>
                  <a:schemeClr val="bg2">
                    <a:lumMod val="25000"/>
                  </a:schemeClr>
                </a:solidFill>
                <a:latin typeface="+mj-lt"/>
              </a:rPr>
              <a:t>Finanšu izlūkošanas dienesta (FID) sankciju meklētājs.</a:t>
            </a:r>
          </a:p>
          <a:p>
            <a:pPr marL="342900" indent="-342900">
              <a:buAutoNum type="arabicPeriod"/>
            </a:pPr>
            <a:endParaRPr lang="lv-LV" sz="1600" dirty="0">
              <a:solidFill>
                <a:schemeClr val="bg2">
                  <a:lumMod val="25000"/>
                </a:schemeClr>
              </a:solidFill>
              <a:latin typeface="+mj-lt"/>
            </a:endParaRPr>
          </a:p>
          <a:p>
            <a:pPr marL="342900" indent="-342900">
              <a:buAutoNum type="arabicPeriod"/>
            </a:pPr>
            <a:r>
              <a:rPr lang="lv-LV" sz="1600" dirty="0">
                <a:solidFill>
                  <a:schemeClr val="bg2">
                    <a:lumMod val="25000"/>
                  </a:schemeClr>
                </a:solidFill>
                <a:latin typeface="+mj-lt"/>
              </a:rPr>
              <a:t>Līdzekļu “iesaldēšana”.</a:t>
            </a:r>
          </a:p>
          <a:p>
            <a:pPr marL="342900" indent="-342900">
              <a:buAutoNum type="arabicPeriod"/>
            </a:pPr>
            <a:endParaRPr lang="lv-LV" sz="1600" dirty="0">
              <a:solidFill>
                <a:schemeClr val="bg2">
                  <a:lumMod val="25000"/>
                </a:schemeClr>
              </a:solidFill>
              <a:latin typeface="+mj-lt"/>
            </a:endParaRPr>
          </a:p>
          <a:p>
            <a:pPr marL="342900" indent="-342900">
              <a:buAutoNum type="arabicPeriod"/>
            </a:pPr>
            <a:r>
              <a:rPr lang="lv-LV" sz="1600" dirty="0">
                <a:solidFill>
                  <a:schemeClr val="bg2">
                    <a:lumMod val="25000"/>
                  </a:schemeClr>
                </a:solidFill>
                <a:latin typeface="+mj-lt"/>
              </a:rPr>
              <a:t>Sankciju apiešana finanšu ierobežojumu izpildē.</a:t>
            </a:r>
          </a:p>
        </p:txBody>
      </p:sp>
    </p:spTree>
    <p:extLst>
      <p:ext uri="{BB962C8B-B14F-4D97-AF65-F5344CB8AC3E}">
        <p14:creationId xmlns:p14="http://schemas.microsoft.com/office/powerpoint/2010/main" val="256957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6B1E7AC6-A3BC-42AD-9923-9B7BAD9A2218}"/>
              </a:ext>
            </a:extLst>
          </p:cNvPr>
          <p:cNvSpPr>
            <a:spLocks noGrp="1"/>
          </p:cNvSpPr>
          <p:nvPr>
            <p:ph type="body" sz="quarter" idx="11"/>
          </p:nvPr>
        </p:nvSpPr>
        <p:spPr>
          <a:xfrm>
            <a:off x="704850" y="942976"/>
            <a:ext cx="4556468" cy="822324"/>
          </a:xfrm>
        </p:spPr>
        <p:txBody>
          <a:bodyPr>
            <a:noAutofit/>
          </a:bodyPr>
          <a:lstStyle/>
          <a:p>
            <a:r>
              <a:rPr lang="lv-LV" sz="1800" dirty="0">
                <a:solidFill>
                  <a:schemeClr val="accent2">
                    <a:lumMod val="75000"/>
                  </a:schemeClr>
                </a:solidFill>
                <a:effectLst/>
                <a:latin typeface="+mj-lt"/>
                <a:ea typeface="Calibri" panose="020F0502020204030204" pitchFamily="34" charset="0"/>
                <a:cs typeface="Times New Roman" panose="02020603050405020304" pitchFamily="18" charset="0"/>
              </a:rPr>
              <a:t>FID sankciju meklētājs (1/2)</a:t>
            </a:r>
          </a:p>
        </p:txBody>
      </p:sp>
      <p:sp>
        <p:nvSpPr>
          <p:cNvPr id="13" name="Rectangle 12">
            <a:extLst>
              <a:ext uri="{FF2B5EF4-FFF2-40B4-BE49-F238E27FC236}">
                <a16:creationId xmlns:a16="http://schemas.microsoft.com/office/drawing/2014/main" id="{CEDC1F00-899B-4C5D-8892-064DB56700D0}"/>
              </a:ext>
            </a:extLst>
          </p:cNvPr>
          <p:cNvSpPr/>
          <p:nvPr/>
        </p:nvSpPr>
        <p:spPr>
          <a:xfrm>
            <a:off x="704848" y="1819930"/>
            <a:ext cx="4556467" cy="523220"/>
          </a:xfrm>
          <a:prstGeom prst="rect">
            <a:avLst/>
          </a:prstGeom>
        </p:spPr>
        <p:txBody>
          <a:bodyPr wrap="square">
            <a:spAutoFit/>
          </a:bodyPr>
          <a:lstStyle/>
          <a:p>
            <a:r>
              <a:rPr lang="lv-LV" sz="1400" dirty="0">
                <a:solidFill>
                  <a:schemeClr val="bg2">
                    <a:lumMod val="25000"/>
                  </a:schemeClr>
                </a:solidFill>
                <a:latin typeface="+mj-lt"/>
              </a:rPr>
              <a:t>Informāciju par sankciju subjektiem FID uztur tīmekļa vietnē </a:t>
            </a:r>
            <a:r>
              <a:rPr lang="lv-LV" sz="1400" dirty="0">
                <a:solidFill>
                  <a:schemeClr val="bg2">
                    <a:lumMod val="25000"/>
                  </a:schemeClr>
                </a:solidFill>
                <a:latin typeface="+mj-lt"/>
                <a:hlinkClick r:id="rId3"/>
              </a:rPr>
              <a:t>https://sankcijas.fid.gov.lv/</a:t>
            </a:r>
            <a:r>
              <a:rPr lang="lv-LV" sz="1400" dirty="0">
                <a:solidFill>
                  <a:schemeClr val="bg2">
                    <a:lumMod val="25000"/>
                  </a:schemeClr>
                </a:solidFill>
                <a:latin typeface="+mj-lt"/>
              </a:rPr>
              <a:t>.  </a:t>
            </a:r>
          </a:p>
        </p:txBody>
      </p:sp>
      <p:pic>
        <p:nvPicPr>
          <p:cNvPr id="5" name="Picture 4">
            <a:extLst>
              <a:ext uri="{FF2B5EF4-FFF2-40B4-BE49-F238E27FC236}">
                <a16:creationId xmlns:a16="http://schemas.microsoft.com/office/drawing/2014/main" id="{7C5B425D-EC33-4272-8651-4BA0FC266114}"/>
              </a:ext>
            </a:extLst>
          </p:cNvPr>
          <p:cNvPicPr>
            <a:picLocks noChangeAspect="1"/>
          </p:cNvPicPr>
          <p:nvPr/>
        </p:nvPicPr>
        <p:blipFill rotWithShape="1">
          <a:blip r:embed="rId4"/>
          <a:srcRect l="3542"/>
          <a:stretch/>
        </p:blipFill>
        <p:spPr>
          <a:xfrm>
            <a:off x="704848" y="2550180"/>
            <a:ext cx="4556467" cy="2197955"/>
          </a:xfrm>
          <a:prstGeom prst="rect">
            <a:avLst/>
          </a:prstGeom>
        </p:spPr>
      </p:pic>
      <p:sp>
        <p:nvSpPr>
          <p:cNvPr id="7" name="TextBox 6">
            <a:extLst>
              <a:ext uri="{FF2B5EF4-FFF2-40B4-BE49-F238E27FC236}">
                <a16:creationId xmlns:a16="http://schemas.microsoft.com/office/drawing/2014/main" id="{178CDC91-8359-4A53-AFEE-982A1A9568E1}"/>
              </a:ext>
            </a:extLst>
          </p:cNvPr>
          <p:cNvSpPr txBox="1"/>
          <p:nvPr/>
        </p:nvSpPr>
        <p:spPr>
          <a:xfrm>
            <a:off x="6930687" y="1819930"/>
            <a:ext cx="4426631" cy="4221220"/>
          </a:xfrm>
          <a:prstGeom prst="rect">
            <a:avLst/>
          </a:prstGeom>
          <a:noFill/>
        </p:spPr>
        <p:txBody>
          <a:bodyPr wrap="square">
            <a:spAutoFit/>
          </a:bodyPr>
          <a:lstStyle/>
          <a:p>
            <a:pPr marL="285750" lvl="0" indent="-285750">
              <a:lnSpc>
                <a:spcPct val="107000"/>
              </a:lnSpc>
              <a:buFont typeface="Arial" panose="020B0604020202020204" pitchFamily="34" charset="0"/>
              <a:buChar char="•"/>
            </a:pPr>
            <a:r>
              <a:rPr lang="lv-LV" sz="1400" dirty="0">
                <a:solidFill>
                  <a:schemeClr val="bg2">
                    <a:lumMod val="25000"/>
                  </a:schemeClr>
                </a:solidFill>
                <a:latin typeface="+mj-lt"/>
                <a:ea typeface="Calibri" panose="020F0502020204030204" pitchFamily="34" charset="0"/>
                <a:cs typeface="Times New Roman" panose="02020603050405020304" pitchFamily="18" charset="0"/>
              </a:rPr>
              <a:t>A</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tspoguļo tikai </a:t>
            </a:r>
            <a:r>
              <a:rPr lang="lv-LV" sz="1400" u="sng" dirty="0">
                <a:solidFill>
                  <a:schemeClr val="accent3">
                    <a:lumMod val="75000"/>
                  </a:schemeClr>
                </a:solidFill>
                <a:effectLst/>
                <a:latin typeface="+mj-lt"/>
                <a:ea typeface="Calibri" panose="020F0502020204030204" pitchFamily="34" charset="0"/>
                <a:cs typeface="Times New Roman" panose="02020603050405020304" pitchFamily="18" charset="0"/>
              </a:rPr>
              <a:t>sankciju subjektus, pret kuriem tieši un nepastarpināti noteiktas ES, ANO vai nacionālās sankcijas</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 starptautisko publisko tiesību subjektus, fiziskās vai juridiskās personas vai citus identificējamus subjektus</a:t>
            </a:r>
            <a:r>
              <a:rPr lang="lv-LV" sz="1400" dirty="0">
                <a:solidFill>
                  <a:schemeClr val="bg2">
                    <a:lumMod val="25000"/>
                  </a:schemeClr>
                </a:solidFill>
                <a:latin typeface="+mj-lt"/>
                <a:ea typeface="Calibri" panose="020F0502020204030204" pitchFamily="34" charset="0"/>
                <a:cs typeface="Times New Roman" panose="02020603050405020304" pitchFamily="18" charset="0"/>
              </a:rPr>
              <a:t>.</a:t>
            </a:r>
          </a:p>
          <a:p>
            <a:pPr marL="285750" lvl="0" indent="-285750">
              <a:lnSpc>
                <a:spcPct val="107000"/>
              </a:lnSpc>
              <a:buFont typeface="Arial" panose="020B0604020202020204" pitchFamily="34" charset="0"/>
              <a:buChar char="•"/>
            </a:pPr>
            <a:endParaRPr lang="lv-LV" sz="1400" dirty="0">
              <a:solidFill>
                <a:schemeClr val="bg2">
                  <a:lumMod val="25000"/>
                </a:schemeClr>
              </a:solidFill>
              <a:effectLst/>
              <a:latin typeface="+mj-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lv-LV" sz="1400" u="sng" dirty="0">
                <a:solidFill>
                  <a:schemeClr val="accent3">
                    <a:lumMod val="75000"/>
                  </a:schemeClr>
                </a:solidFill>
                <a:latin typeface="+mj-lt"/>
                <a:ea typeface="Calibri" panose="020F0502020204030204" pitchFamily="34" charset="0"/>
                <a:cs typeface="Times New Roman" panose="02020603050405020304" pitchFamily="18" charset="0"/>
              </a:rPr>
              <a:t>N</a:t>
            </a:r>
            <a:r>
              <a:rPr lang="lv-LV" sz="1400" u="sng" dirty="0">
                <a:solidFill>
                  <a:schemeClr val="accent3">
                    <a:lumMod val="75000"/>
                  </a:schemeClr>
                </a:solidFill>
                <a:effectLst/>
                <a:latin typeface="+mj-lt"/>
                <a:ea typeface="Calibri" panose="020F0502020204030204" pitchFamily="34" charset="0"/>
                <a:cs typeface="Times New Roman" panose="02020603050405020304" pitchFamily="18" charset="0"/>
              </a:rPr>
              <a:t>av iespējams atspoguļot </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(1) tā sauktās “</a:t>
            </a:r>
            <a:r>
              <a:rPr lang="lv-LV" sz="1400" dirty="0" err="1">
                <a:solidFill>
                  <a:schemeClr val="bg2">
                    <a:lumMod val="25000"/>
                  </a:schemeClr>
                </a:solidFill>
                <a:effectLst/>
                <a:latin typeface="+mj-lt"/>
                <a:ea typeface="Calibri" panose="020F0502020204030204" pitchFamily="34" charset="0"/>
                <a:cs typeface="Times New Roman" panose="02020603050405020304" pitchFamily="18" charset="0"/>
              </a:rPr>
              <a:t>sektorālās</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 sankcijas”  jeb “stratēģiskas nozīmes preču un citu preču aprites ierobežojumus”</a:t>
            </a:r>
            <a:r>
              <a:rPr lang="lv-LV" sz="1400" dirty="0">
                <a:solidFill>
                  <a:schemeClr val="bg2">
                    <a:lumMod val="25000"/>
                  </a:schemeClr>
                </a:solidFill>
                <a:latin typeface="+mj-lt"/>
                <a:ea typeface="Calibri" panose="020F0502020204030204" pitchFamily="34" charset="0"/>
                <a:cs typeface="Times New Roman" panose="02020603050405020304" pitchFamily="18" charset="0"/>
              </a:rPr>
              <a:t>; (2) </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sankciju subjektiem piederošos vai saistītos uzņēmumus, kā arī sankciju subjektu ģimenes locekļus.</a:t>
            </a:r>
          </a:p>
          <a:p>
            <a:pPr marL="285750" lvl="0" indent="-285750">
              <a:lnSpc>
                <a:spcPct val="107000"/>
              </a:lnSpc>
              <a:buFont typeface="Arial" panose="020B0604020202020204" pitchFamily="34" charset="0"/>
              <a:buChar char="•"/>
            </a:pPr>
            <a:endParaRPr lang="lv-LV" sz="1400" dirty="0">
              <a:solidFill>
                <a:schemeClr val="bg2">
                  <a:lumMod val="25000"/>
                </a:schemeClr>
              </a:solidFill>
              <a:latin typeface="+mj-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lv-LV" sz="1400" u="sng" dirty="0">
                <a:solidFill>
                  <a:schemeClr val="accent3">
                    <a:lumMod val="75000"/>
                  </a:schemeClr>
                </a:solidFill>
                <a:effectLst/>
                <a:latin typeface="+mj-lt"/>
                <a:ea typeface="Calibri" panose="020F0502020204030204" pitchFamily="34" charset="0"/>
                <a:cs typeface="Times New Roman" panose="02020603050405020304" pitchFamily="18" charset="0"/>
              </a:rPr>
              <a:t>Nav atrodamas </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OFAC (ASV), UK un citu valstu vienpusējās sankcijas. FID nav mandāta uzturēt šādus sankciju sarakstus savā meklētājā. </a:t>
            </a:r>
          </a:p>
        </p:txBody>
      </p:sp>
      <p:sp>
        <p:nvSpPr>
          <p:cNvPr id="9" name="TextBox 8">
            <a:extLst>
              <a:ext uri="{FF2B5EF4-FFF2-40B4-BE49-F238E27FC236}">
                <a16:creationId xmlns:a16="http://schemas.microsoft.com/office/drawing/2014/main" id="{6D71B9DA-2932-46AC-AACA-5EF1EE7675CC}"/>
              </a:ext>
            </a:extLst>
          </p:cNvPr>
          <p:cNvSpPr txBox="1"/>
          <p:nvPr/>
        </p:nvSpPr>
        <p:spPr>
          <a:xfrm>
            <a:off x="704848" y="5027535"/>
            <a:ext cx="4556467" cy="1224566"/>
          </a:xfrm>
          <a:prstGeom prst="rect">
            <a:avLst/>
          </a:prstGeom>
          <a:noFill/>
        </p:spPr>
        <p:txBody>
          <a:bodyPr wrap="square">
            <a:spAutoFit/>
          </a:bodyPr>
          <a:lstStyle/>
          <a:p>
            <a:pPr lvl="0">
              <a:lnSpc>
                <a:spcPct val="107000"/>
              </a:lnSpc>
            </a:pPr>
            <a:r>
              <a:rPr lang="lv-LV" sz="1400" b="1" dirty="0">
                <a:solidFill>
                  <a:schemeClr val="accent4">
                    <a:lumMod val="60000"/>
                    <a:lumOff val="40000"/>
                  </a:schemeClr>
                </a:solidFill>
                <a:effectLst/>
                <a:latin typeface="+mj-lt"/>
                <a:ea typeface="Calibri" panose="020F0502020204030204" pitchFamily="34" charset="0"/>
                <a:cs typeface="Times New Roman" panose="02020603050405020304" pitchFamily="18" charset="0"/>
              </a:rPr>
              <a:t>“</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Sankciju </a:t>
            </a:r>
            <a:r>
              <a:rPr lang="lv-LV" sz="1400" i="1" dirty="0" err="1">
                <a:solidFill>
                  <a:schemeClr val="bg2">
                    <a:lumMod val="25000"/>
                  </a:schemeClr>
                </a:solidFill>
                <a:effectLst/>
                <a:latin typeface="+mj-lt"/>
                <a:ea typeface="Calibri" panose="020F0502020204030204" pitchFamily="34" charset="0"/>
                <a:cs typeface="Times New Roman" panose="02020603050405020304" pitchFamily="18" charset="0"/>
              </a:rPr>
              <a:t>skrīnings</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 (jeb personas pārbaude sankciju meklētājos) ir neaizstājams solis sankciju atbilstības nodrošināšanā. Tomēr tā ir tikai daļa no sankciju atbilstības nodrošināšanas.</a:t>
            </a:r>
            <a:r>
              <a:rPr lang="lv-LV" sz="1400" b="1" dirty="0">
                <a:solidFill>
                  <a:schemeClr val="accent4">
                    <a:lumMod val="60000"/>
                    <a:lumOff val="40000"/>
                  </a:schemeClr>
                </a:solidFill>
                <a:effectLst/>
                <a:latin typeface="+mj-lt"/>
                <a:ea typeface="Calibri" panose="020F0502020204030204" pitchFamily="34" charset="0"/>
                <a:cs typeface="Times New Roman" panose="02020603050405020304" pitchFamily="18" charset="0"/>
              </a:rPr>
              <a:t>”</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5022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a:extLst>
              <a:ext uri="{FF2B5EF4-FFF2-40B4-BE49-F238E27FC236}">
                <a16:creationId xmlns:a16="http://schemas.microsoft.com/office/drawing/2014/main" id="{01AE88D1-E906-480F-AE3B-058E19DC9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707" y="2805466"/>
            <a:ext cx="6770772" cy="368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51D2335B-3AEC-4304-BAAC-A0257DD4BB9B}"/>
              </a:ext>
            </a:extLst>
          </p:cNvPr>
          <p:cNvSpPr txBox="1">
            <a:spLocks/>
          </p:cNvSpPr>
          <p:nvPr/>
        </p:nvSpPr>
        <p:spPr>
          <a:xfrm>
            <a:off x="704849" y="942976"/>
            <a:ext cx="10123571" cy="8223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800" b="1" dirty="0">
                <a:solidFill>
                  <a:schemeClr val="accent2">
                    <a:lumMod val="75000"/>
                  </a:schemeClr>
                </a:solidFill>
                <a:latin typeface="+mj-lt"/>
                <a:ea typeface="Calibri" panose="020F0502020204030204" pitchFamily="34" charset="0"/>
                <a:cs typeface="Times New Roman" panose="02020603050405020304" pitchFamily="18" charset="0"/>
              </a:rPr>
              <a:t>FID sankciju meklētājs (2/2)</a:t>
            </a:r>
          </a:p>
        </p:txBody>
      </p:sp>
      <p:sp>
        <p:nvSpPr>
          <p:cNvPr id="13" name="Rectangle 12">
            <a:extLst>
              <a:ext uri="{FF2B5EF4-FFF2-40B4-BE49-F238E27FC236}">
                <a16:creationId xmlns:a16="http://schemas.microsoft.com/office/drawing/2014/main" id="{64BABE23-D577-43F9-BEB1-693AC34A9BFF}"/>
              </a:ext>
            </a:extLst>
          </p:cNvPr>
          <p:cNvSpPr/>
          <p:nvPr/>
        </p:nvSpPr>
        <p:spPr>
          <a:xfrm>
            <a:off x="704849" y="1604210"/>
            <a:ext cx="3177340" cy="4682244"/>
          </a:xfrm>
          <a:prstGeom prst="rect">
            <a:avLst/>
          </a:prstGeom>
        </p:spPr>
        <p:txBody>
          <a:bodyPr wrap="square">
            <a:spAutoFit/>
          </a:bodyPr>
          <a:lstStyle/>
          <a:p>
            <a:pPr marL="285750" lvl="0" indent="-285750">
              <a:lnSpc>
                <a:spcPct val="107000"/>
              </a:lnSpc>
              <a:buFont typeface="Arial" panose="020B0604020202020204" pitchFamily="34" charset="0"/>
              <a:buChar char="•"/>
            </a:pP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Sankciju meklētājā atspoguļojas sankciju subjekti tādā pierakstā, kādā iekļauti oriģinālajā dokumentā (visbiežāk oriģinālajā rakstībā un transliterācijā latīņu burtiem). Meklētājā visdrošāk meklēt pēc vārda saknes / daļas.</a:t>
            </a:r>
          </a:p>
          <a:p>
            <a:pPr lvl="0">
              <a:lnSpc>
                <a:spcPct val="107000"/>
              </a:lnSpc>
            </a:pPr>
            <a:endParaRPr lang="lv-LV" sz="1400" dirty="0">
              <a:solidFill>
                <a:schemeClr val="bg2">
                  <a:lumMod val="25000"/>
                </a:schemeClr>
              </a:solidFill>
              <a:latin typeface="+mj-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Ja lēmumi par sankcijām ir pieņemti salīdzinoši nesen, tad (jo īpaši ES sankciju gadījumā, kuri kavējas ar informācijas iekļaušanu XML formātā, kas nepieciešams, lai varētu atspoguļot meklētājā) iesakām skatīt arī ES Oficiālo Vēstnesi </a:t>
            </a:r>
            <a:r>
              <a:rPr lang="lv-LV" sz="1400" u="sng" dirty="0">
                <a:solidFill>
                  <a:srgbClr val="0563C1"/>
                </a:solidFill>
                <a:effectLst/>
                <a:latin typeface="+mj-lt"/>
                <a:ea typeface="Calibri" panose="020F0502020204030204" pitchFamily="34" charset="0"/>
                <a:cs typeface="Times New Roman" panose="02020603050405020304" pitchFamily="18" charset="0"/>
                <a:hlinkClick r:id="rId4"/>
              </a:rPr>
              <a:t>https://eur-lex.europa.eu/</a:t>
            </a:r>
            <a:r>
              <a:rPr lang="lv-LV" sz="1400" dirty="0">
                <a:effectLst/>
                <a:latin typeface="+mj-lt"/>
                <a:ea typeface="Calibri" panose="020F0502020204030204" pitchFamily="34" charset="0"/>
                <a:cs typeface="Times New Roman" panose="02020603050405020304" pitchFamily="18" charset="0"/>
              </a:rPr>
              <a:t> </a:t>
            </a:r>
          </a:p>
        </p:txBody>
      </p:sp>
      <p:pic>
        <p:nvPicPr>
          <p:cNvPr id="1026" name="Picture 6">
            <a:extLst>
              <a:ext uri="{FF2B5EF4-FFF2-40B4-BE49-F238E27FC236}">
                <a16:creationId xmlns:a16="http://schemas.microsoft.com/office/drawing/2014/main" id="{F734BECB-3E12-4C3B-9C68-1121196094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558"/>
          <a:stretch/>
        </p:blipFill>
        <p:spPr bwMode="auto">
          <a:xfrm>
            <a:off x="4459707" y="1604210"/>
            <a:ext cx="6770772" cy="146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40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51D2335B-3AEC-4304-BAAC-A0257DD4BB9B}"/>
              </a:ext>
            </a:extLst>
          </p:cNvPr>
          <p:cNvSpPr txBox="1">
            <a:spLocks/>
          </p:cNvSpPr>
          <p:nvPr/>
        </p:nvSpPr>
        <p:spPr>
          <a:xfrm>
            <a:off x="704849" y="942976"/>
            <a:ext cx="10123571" cy="8223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800" b="1" dirty="0">
                <a:solidFill>
                  <a:schemeClr val="accent2">
                    <a:lumMod val="75000"/>
                  </a:schemeClr>
                </a:solidFill>
                <a:latin typeface="+mj-lt"/>
                <a:ea typeface="Calibri" panose="020F0502020204030204" pitchFamily="34" charset="0"/>
                <a:cs typeface="Times New Roman" panose="02020603050405020304" pitchFamily="18" charset="0"/>
              </a:rPr>
              <a:t>Līdzekļu “iesaldēšana” </a:t>
            </a:r>
          </a:p>
        </p:txBody>
      </p:sp>
      <p:sp>
        <p:nvSpPr>
          <p:cNvPr id="13" name="Rectangle 12">
            <a:extLst>
              <a:ext uri="{FF2B5EF4-FFF2-40B4-BE49-F238E27FC236}">
                <a16:creationId xmlns:a16="http://schemas.microsoft.com/office/drawing/2014/main" id="{64BABE23-D577-43F9-BEB1-693AC34A9BFF}"/>
              </a:ext>
            </a:extLst>
          </p:cNvPr>
          <p:cNvSpPr/>
          <p:nvPr/>
        </p:nvSpPr>
        <p:spPr>
          <a:xfrm>
            <a:off x="704849" y="1604210"/>
            <a:ext cx="10123570" cy="954107"/>
          </a:xfrm>
          <a:prstGeom prst="rect">
            <a:avLst/>
          </a:prstGeom>
        </p:spPr>
        <p:txBody>
          <a:bodyPr wrap="square">
            <a:spAutoFit/>
          </a:bodyPr>
          <a:lstStyle/>
          <a:p>
            <a:r>
              <a:rPr lang="lv-LV" sz="1400" b="1" dirty="0">
                <a:solidFill>
                  <a:schemeClr val="accent4">
                    <a:lumMod val="60000"/>
                    <a:lumOff val="40000"/>
                  </a:schemeClr>
                </a:solidFill>
                <a:latin typeface="+mj-lt"/>
              </a:rPr>
              <a:t>Līdzekļu iesaldēšana </a:t>
            </a:r>
            <a:r>
              <a:rPr lang="lv-LV" sz="1400" dirty="0">
                <a:solidFill>
                  <a:schemeClr val="bg2">
                    <a:lumMod val="25000"/>
                  </a:schemeClr>
                </a:solidFill>
                <a:latin typeface="+mj-lt"/>
              </a:rPr>
              <a:t>— liegums jebkādai līdzekļu kustībai un darījumiem, arī pārvedumiem, grozījumiem, maiņai, izmantošanai, piekļuvei tiem vai rīcībai ar tiem, kuras rezultātā jebkādā veidā varētu mainīties šo līdzekļu apjoms, summa, atrašanās vieta, īpašnieks, valdītājs, raksturīgās iezīmes vai mērķis vai rasties citas izmaiņas, kas varētu padarīt iespējamu līdzekļu izmantošanu, tostarp vērtspapīru portfeļa pārvaldību.*</a:t>
            </a:r>
          </a:p>
        </p:txBody>
      </p:sp>
      <p:graphicFrame>
        <p:nvGraphicFramePr>
          <p:cNvPr id="3" name="Table 2">
            <a:extLst>
              <a:ext uri="{FF2B5EF4-FFF2-40B4-BE49-F238E27FC236}">
                <a16:creationId xmlns:a16="http://schemas.microsoft.com/office/drawing/2014/main" id="{47BCD996-8BB8-44A1-8978-140FDB540F9D}"/>
              </a:ext>
            </a:extLst>
          </p:cNvPr>
          <p:cNvGraphicFramePr>
            <a:graphicFrameLocks noGrp="1"/>
          </p:cNvGraphicFramePr>
          <p:nvPr>
            <p:extLst>
              <p:ext uri="{D42A27DB-BD31-4B8C-83A1-F6EECF244321}">
                <p14:modId xmlns:p14="http://schemas.microsoft.com/office/powerpoint/2010/main" val="1001114740"/>
              </p:ext>
            </p:extLst>
          </p:nvPr>
        </p:nvGraphicFramePr>
        <p:xfrm>
          <a:off x="704849" y="3505412"/>
          <a:ext cx="10123570" cy="2795778"/>
        </p:xfrm>
        <a:graphic>
          <a:graphicData uri="http://schemas.openxmlformats.org/drawingml/2006/table">
            <a:tbl>
              <a:tblPr firstRow="1" firstCol="1" bandRow="1">
                <a:tableStyleId>{5C22544A-7EE6-4342-B048-85BDC9FD1C3A}</a:tableStyleId>
              </a:tblPr>
              <a:tblGrid>
                <a:gridCol w="5061785">
                  <a:extLst>
                    <a:ext uri="{9D8B030D-6E8A-4147-A177-3AD203B41FA5}">
                      <a16:colId xmlns:a16="http://schemas.microsoft.com/office/drawing/2014/main" val="1643294547"/>
                    </a:ext>
                  </a:extLst>
                </a:gridCol>
                <a:gridCol w="5061785">
                  <a:extLst>
                    <a:ext uri="{9D8B030D-6E8A-4147-A177-3AD203B41FA5}">
                      <a16:colId xmlns:a16="http://schemas.microsoft.com/office/drawing/2014/main" val="685876302"/>
                    </a:ext>
                  </a:extLst>
                </a:gridCol>
              </a:tblGrid>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400" b="1" kern="1200" dirty="0">
                          <a:solidFill>
                            <a:schemeClr val="bg2">
                              <a:lumMod val="25000"/>
                            </a:schemeClr>
                          </a:solidFill>
                          <a:effectLst/>
                          <a:latin typeface="+mj-lt"/>
                          <a:ea typeface="+mn-ea"/>
                          <a:cs typeface="+mn-cs"/>
                        </a:rPr>
                        <a:t>Sankciju likuma 5. panta pirmās daļas 1. punkts </a:t>
                      </a:r>
                    </a:p>
                    <a:p>
                      <a:pPr algn="l">
                        <a:lnSpc>
                          <a:spcPct val="107000"/>
                        </a:lnSpc>
                        <a:spcAft>
                          <a:spcPts val="800"/>
                        </a:spcAft>
                      </a:pPr>
                      <a:r>
                        <a:rPr lang="lv-LV" sz="1400" b="0" dirty="0">
                          <a:solidFill>
                            <a:schemeClr val="bg2">
                              <a:lumMod val="25000"/>
                            </a:schemeClr>
                          </a:solidFill>
                          <a:effectLst/>
                          <a:latin typeface="+mj-lt"/>
                        </a:rPr>
                        <a:t>Ja attiecībā uz sankciju subjektu noteikti finanšu ierobežojumi, visām personām atbilstoši to kompetencei ir pienākums nekavējoties un bez iepriekšēja brīdinājuma veikt šādas darbības:</a:t>
                      </a:r>
                    </a:p>
                    <a:p>
                      <a:pPr marL="285750" indent="-285750" algn="l">
                        <a:lnSpc>
                          <a:spcPct val="107000"/>
                        </a:lnSpc>
                        <a:spcAft>
                          <a:spcPts val="800"/>
                        </a:spcAft>
                        <a:buFont typeface="Arial" panose="020B0604020202020204" pitchFamily="34" charset="0"/>
                        <a:buChar char="•"/>
                      </a:pPr>
                      <a:r>
                        <a:rPr lang="lv-LV" sz="1400" b="0" u="sng" dirty="0">
                          <a:solidFill>
                            <a:schemeClr val="bg2">
                              <a:lumMod val="25000"/>
                            </a:schemeClr>
                          </a:solidFill>
                          <a:effectLst/>
                          <a:latin typeface="+mj-lt"/>
                        </a:rPr>
                        <a:t>iesaldēt visus finanšu līdzekļus un finanšu instrumentus</a:t>
                      </a:r>
                      <a:r>
                        <a:rPr lang="lv-LV" sz="1400" b="0" dirty="0">
                          <a:solidFill>
                            <a:schemeClr val="bg2">
                              <a:lumMod val="25000"/>
                            </a:schemeClr>
                          </a:solidFill>
                          <a:effectLst/>
                          <a:latin typeface="+mj-lt"/>
                        </a:rPr>
                        <a:t>, kas tieši vai netieši, pilnībā vai daļēji ir sankciju subjekta īpašumā, valdījumā, turējumā vai kontrolē, tai skaitā tos finanšu līdzekļus un finanšu instrumentus, kas nodoti </a:t>
                      </a:r>
                      <a:r>
                        <a:rPr lang="lv-LV" sz="1400" b="0" dirty="0" err="1">
                          <a:solidFill>
                            <a:schemeClr val="bg2">
                              <a:lumMod val="25000"/>
                            </a:schemeClr>
                          </a:solidFill>
                          <a:effectLst/>
                          <a:latin typeface="+mj-lt"/>
                        </a:rPr>
                        <a:t>trešām</a:t>
                      </a:r>
                      <a:r>
                        <a:rPr lang="lv-LV" sz="1400" b="0" dirty="0">
                          <a:solidFill>
                            <a:schemeClr val="bg2">
                              <a:lumMod val="25000"/>
                            </a:schemeClr>
                          </a:solidFill>
                          <a:effectLst/>
                          <a:latin typeface="+mj-lt"/>
                        </a:rPr>
                        <a:t> personām. </a:t>
                      </a:r>
                    </a:p>
                    <a:p>
                      <a:pPr marL="342900" lvl="0" indent="-342900" algn="l">
                        <a:lnSpc>
                          <a:spcPct val="107000"/>
                        </a:lnSpc>
                        <a:spcAft>
                          <a:spcPts val="800"/>
                        </a:spcAft>
                        <a:buFont typeface="+mj-lt"/>
                        <a:buAutoNum type="arabicParenR"/>
                      </a:pPr>
                      <a:endParaRPr lang="lv-LV" sz="1400" b="0" dirty="0">
                        <a:solidFill>
                          <a:schemeClr val="bg2">
                            <a:lumMod val="25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400" b="1" kern="1200" dirty="0">
                          <a:solidFill>
                            <a:schemeClr val="bg2">
                              <a:lumMod val="25000"/>
                            </a:schemeClr>
                          </a:solidFill>
                          <a:effectLst/>
                          <a:latin typeface="+mj-lt"/>
                          <a:ea typeface="+mn-ea"/>
                          <a:cs typeface="+mn-cs"/>
                        </a:rPr>
                        <a:t>Novēršanas likuma 32.</a:t>
                      </a:r>
                      <a:r>
                        <a:rPr lang="lv-LV" sz="1400" b="1" kern="1200" baseline="30000" dirty="0">
                          <a:solidFill>
                            <a:schemeClr val="bg2">
                              <a:lumMod val="25000"/>
                            </a:schemeClr>
                          </a:solidFill>
                          <a:effectLst/>
                          <a:latin typeface="+mj-lt"/>
                          <a:ea typeface="+mn-ea"/>
                          <a:cs typeface="+mn-cs"/>
                        </a:rPr>
                        <a:t>1</a:t>
                      </a:r>
                      <a:r>
                        <a:rPr lang="lv-LV" sz="1400" b="1" kern="1200" dirty="0">
                          <a:solidFill>
                            <a:schemeClr val="bg2">
                              <a:lumMod val="25000"/>
                            </a:schemeClr>
                          </a:solidFill>
                          <a:effectLst/>
                          <a:latin typeface="+mj-lt"/>
                          <a:ea typeface="+mn-ea"/>
                          <a:cs typeface="+mn-cs"/>
                        </a:rPr>
                        <a:t> panta pirmā daļa </a:t>
                      </a:r>
                    </a:p>
                    <a:p>
                      <a:pPr algn="l">
                        <a:lnSpc>
                          <a:spcPct val="107000"/>
                        </a:lnSpc>
                        <a:spcAft>
                          <a:spcPts val="800"/>
                        </a:spcAft>
                      </a:pPr>
                      <a:r>
                        <a:rPr lang="lv-LV" sz="1400" b="0" dirty="0">
                          <a:solidFill>
                            <a:schemeClr val="bg2">
                              <a:lumMod val="25000"/>
                            </a:schemeClr>
                          </a:solidFill>
                          <a:effectLst/>
                          <a:latin typeface="+mj-lt"/>
                        </a:rPr>
                        <a:t>Finanšu izlūkošanas dienestam ir tiesības izdot likuma subjektam saistošu </a:t>
                      </a:r>
                      <a:r>
                        <a:rPr lang="lv-LV" sz="1400" b="0" u="sng" dirty="0">
                          <a:solidFill>
                            <a:schemeClr val="bg2">
                              <a:lumMod val="25000"/>
                            </a:schemeClr>
                          </a:solidFill>
                          <a:effectLst/>
                          <a:latin typeface="+mj-lt"/>
                        </a:rPr>
                        <a:t>rīkojumu par līdzekļu iesaldēšanu</a:t>
                      </a:r>
                      <a:r>
                        <a:rPr lang="lv-LV" sz="1400" b="0" dirty="0">
                          <a:solidFill>
                            <a:schemeClr val="bg2">
                              <a:lumMod val="25000"/>
                            </a:schemeClr>
                          </a:solidFill>
                          <a:effectLst/>
                          <a:latin typeface="+mj-lt"/>
                        </a:rPr>
                        <a:t>, ja rodas pamatotas aizdomas, ka notiek vai ir veikts noziedzīgs nodarījums, tai skaitā NILL/TF/PF vai šo noziedzīgo nodarījumu mēģinājums. </a:t>
                      </a:r>
                      <a:endParaRPr lang="lv-LV" sz="1400" b="0" dirty="0">
                        <a:solidFill>
                          <a:schemeClr val="bg2">
                            <a:lumMod val="25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277012206"/>
                  </a:ext>
                </a:extLst>
              </a:tr>
            </a:tbl>
          </a:graphicData>
        </a:graphic>
      </p:graphicFrame>
      <p:sp>
        <p:nvSpPr>
          <p:cNvPr id="8" name="TextBox 7">
            <a:extLst>
              <a:ext uri="{FF2B5EF4-FFF2-40B4-BE49-F238E27FC236}">
                <a16:creationId xmlns:a16="http://schemas.microsoft.com/office/drawing/2014/main" id="{B076A9E5-2698-4CD5-970F-1CF5237BAEE7}"/>
              </a:ext>
            </a:extLst>
          </p:cNvPr>
          <p:cNvSpPr txBox="1"/>
          <p:nvPr/>
        </p:nvSpPr>
        <p:spPr>
          <a:xfrm>
            <a:off x="6271951" y="6374426"/>
            <a:ext cx="4556468" cy="253579"/>
          </a:xfrm>
          <a:prstGeom prst="rect">
            <a:avLst/>
          </a:prstGeom>
          <a:noFill/>
        </p:spPr>
        <p:txBody>
          <a:bodyPr wrap="square">
            <a:spAutoFit/>
          </a:bodyPr>
          <a:lstStyle/>
          <a:p>
            <a:pPr algn="r"/>
            <a:r>
              <a:rPr lang="lv-LV" sz="1000" i="1" dirty="0">
                <a:solidFill>
                  <a:schemeClr val="bg2">
                    <a:lumMod val="25000"/>
                  </a:schemeClr>
                </a:solidFill>
                <a:latin typeface="+mj-lt"/>
              </a:rPr>
              <a:t>*Novēršanas likuma 1. panta pirmās daļas 19. punkts </a:t>
            </a:r>
            <a:endParaRPr lang="lv-LV" sz="1000" i="1" dirty="0">
              <a:solidFill>
                <a:schemeClr val="bg2">
                  <a:lumMod val="25000"/>
                </a:schemeClr>
              </a:solidFill>
            </a:endParaRPr>
          </a:p>
        </p:txBody>
      </p:sp>
      <p:cxnSp>
        <p:nvCxnSpPr>
          <p:cNvPr id="6" name="Connector: Elbow 5">
            <a:extLst>
              <a:ext uri="{FF2B5EF4-FFF2-40B4-BE49-F238E27FC236}">
                <a16:creationId xmlns:a16="http://schemas.microsoft.com/office/drawing/2014/main" id="{34D8AAAE-CA82-469E-B45E-5E053C345D56}"/>
              </a:ext>
            </a:extLst>
          </p:cNvPr>
          <p:cNvCxnSpPr/>
          <p:nvPr/>
        </p:nvCxnSpPr>
        <p:spPr>
          <a:xfrm rot="10800000" flipV="1">
            <a:off x="581024" y="3067684"/>
            <a:ext cx="2370638" cy="1708317"/>
          </a:xfrm>
          <a:prstGeom prst="bentConnector3">
            <a:avLst>
              <a:gd name="adj1" fmla="val 109643"/>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8D472760-0F47-4B31-8D8C-AD2617224B00}"/>
              </a:ext>
            </a:extLst>
          </p:cNvPr>
          <p:cNvCxnSpPr/>
          <p:nvPr/>
        </p:nvCxnSpPr>
        <p:spPr>
          <a:xfrm>
            <a:off x="9262903" y="3067684"/>
            <a:ext cx="2260842" cy="1708317"/>
          </a:xfrm>
          <a:prstGeom prst="bentConnector3">
            <a:avLst>
              <a:gd name="adj1" fmla="val 11011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F9BC73-6600-46C2-815D-9228072AA848}"/>
              </a:ext>
            </a:extLst>
          </p:cNvPr>
          <p:cNvSpPr txBox="1"/>
          <p:nvPr/>
        </p:nvSpPr>
        <p:spPr>
          <a:xfrm>
            <a:off x="2827837" y="2844225"/>
            <a:ext cx="6096000" cy="584775"/>
          </a:xfrm>
          <a:prstGeom prst="rect">
            <a:avLst/>
          </a:prstGeom>
          <a:noFill/>
        </p:spPr>
        <p:txBody>
          <a:bodyPr wrap="square">
            <a:spAutoFit/>
          </a:bodyPr>
          <a:lstStyle/>
          <a:p>
            <a:pPr algn="ctr"/>
            <a:r>
              <a:rPr lang="lv-LV" sz="1600" b="1" dirty="0">
                <a:solidFill>
                  <a:srgbClr val="C00000"/>
                </a:solidFill>
              </a:rPr>
              <a:t>«Iesaldēšana» ar atšķirīgiem pamatojumiem un atšķirīgām sekām</a:t>
            </a:r>
            <a:endParaRPr lang="en-US" sz="1600" b="1" dirty="0">
              <a:solidFill>
                <a:srgbClr val="C00000"/>
              </a:solidFill>
            </a:endParaRPr>
          </a:p>
        </p:txBody>
      </p:sp>
    </p:spTree>
    <p:extLst>
      <p:ext uri="{BB962C8B-B14F-4D97-AF65-F5344CB8AC3E}">
        <p14:creationId xmlns:p14="http://schemas.microsoft.com/office/powerpoint/2010/main" val="370740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6B1E7AC6-A3BC-42AD-9923-9B7BAD9A2218}"/>
              </a:ext>
            </a:extLst>
          </p:cNvPr>
          <p:cNvSpPr>
            <a:spLocks noGrp="1"/>
          </p:cNvSpPr>
          <p:nvPr>
            <p:ph type="body" sz="quarter" idx="11"/>
          </p:nvPr>
        </p:nvSpPr>
        <p:spPr>
          <a:xfrm>
            <a:off x="704850" y="942976"/>
            <a:ext cx="4556468" cy="822324"/>
          </a:xfrm>
        </p:spPr>
        <p:txBody>
          <a:bodyPr>
            <a:noAutofit/>
          </a:bodyPr>
          <a:lstStyle/>
          <a:p>
            <a:r>
              <a:rPr lang="lv-LV" sz="1800" dirty="0">
                <a:solidFill>
                  <a:schemeClr val="accent2">
                    <a:lumMod val="75000"/>
                  </a:schemeClr>
                </a:solidFill>
                <a:effectLst/>
                <a:latin typeface="+mj-lt"/>
                <a:ea typeface="Calibri" panose="020F0502020204030204" pitchFamily="34" charset="0"/>
                <a:cs typeface="Times New Roman" panose="02020603050405020304" pitchFamily="18" charset="0"/>
              </a:rPr>
              <a:t>Sankciju apiešana finanšu ierobežojumu izpildē</a:t>
            </a:r>
          </a:p>
        </p:txBody>
      </p:sp>
      <p:sp>
        <p:nvSpPr>
          <p:cNvPr id="13" name="Rectangle 12">
            <a:extLst>
              <a:ext uri="{FF2B5EF4-FFF2-40B4-BE49-F238E27FC236}">
                <a16:creationId xmlns:a16="http://schemas.microsoft.com/office/drawing/2014/main" id="{CEDC1F00-899B-4C5D-8892-064DB56700D0}"/>
              </a:ext>
            </a:extLst>
          </p:cNvPr>
          <p:cNvSpPr/>
          <p:nvPr/>
        </p:nvSpPr>
        <p:spPr>
          <a:xfrm>
            <a:off x="704850" y="3817015"/>
            <a:ext cx="4556467" cy="2092881"/>
          </a:xfrm>
          <a:prstGeom prst="rect">
            <a:avLst/>
          </a:prstGeom>
        </p:spPr>
        <p:txBody>
          <a:bodyPr wrap="square">
            <a:spAutoFit/>
          </a:bodyPr>
          <a:lstStyle/>
          <a:p>
            <a:r>
              <a:rPr lang="lv-LV" sz="1400" b="1" kern="1200" dirty="0">
                <a:solidFill>
                  <a:schemeClr val="accent3">
                    <a:lumMod val="75000"/>
                  </a:schemeClr>
                </a:solidFill>
                <a:effectLst/>
                <a:latin typeface="+mj-lt"/>
                <a:ea typeface="+mn-ea"/>
                <a:cs typeface="+mn-cs"/>
              </a:rPr>
              <a:t>Sankciju likuma 13. panta</a:t>
            </a:r>
            <a:r>
              <a:rPr lang="lv-LV" sz="1400" b="1" kern="1200" dirty="0">
                <a:solidFill>
                  <a:srgbClr val="4D8782"/>
                </a:solidFill>
                <a:effectLst/>
                <a:latin typeface="+mj-lt"/>
                <a:ea typeface="+mn-ea"/>
                <a:cs typeface="+mn-cs"/>
              </a:rPr>
              <a:t> </a:t>
            </a:r>
            <a:r>
              <a:rPr lang="lv-LV" sz="1400" b="1" dirty="0">
                <a:solidFill>
                  <a:srgbClr val="4D8782"/>
                </a:solidFill>
                <a:effectLst/>
                <a:latin typeface="+mj-lt"/>
                <a:ea typeface="Calibri" panose="020F0502020204030204" pitchFamily="34" charset="0"/>
                <a:cs typeface="Times New Roman" panose="02020603050405020304" pitchFamily="18" charset="0"/>
              </a:rPr>
              <a:t>4</a:t>
            </a:r>
            <a:r>
              <a:rPr lang="lv-LV" sz="1400" b="1" baseline="30000" dirty="0">
                <a:solidFill>
                  <a:srgbClr val="4D8782"/>
                </a:solidFill>
                <a:effectLst/>
                <a:latin typeface="+mj-lt"/>
                <a:ea typeface="Calibri" panose="020F0502020204030204" pitchFamily="34" charset="0"/>
                <a:cs typeface="Times New Roman" panose="02020603050405020304" pitchFamily="18" charset="0"/>
              </a:rPr>
              <a:t>1</a:t>
            </a:r>
            <a:r>
              <a:rPr lang="lv-LV" sz="1400" b="1" kern="1200" dirty="0">
                <a:solidFill>
                  <a:srgbClr val="4D8782"/>
                </a:solidFill>
                <a:effectLst/>
                <a:latin typeface="+mj-lt"/>
                <a:ea typeface="+mn-ea"/>
                <a:cs typeface="+mn-cs"/>
              </a:rPr>
              <a:t> </a:t>
            </a:r>
            <a:r>
              <a:rPr lang="lv-LV" sz="1400" b="1" kern="1200" dirty="0">
                <a:solidFill>
                  <a:schemeClr val="accent3">
                    <a:lumMod val="75000"/>
                  </a:schemeClr>
                </a:solidFill>
                <a:effectLst/>
                <a:latin typeface="+mj-lt"/>
                <a:ea typeface="+mn-ea"/>
                <a:cs typeface="+mn-cs"/>
              </a:rPr>
              <a:t>daļa </a:t>
            </a:r>
          </a:p>
          <a:p>
            <a:endParaRPr lang="lv-LV" sz="1400" dirty="0">
              <a:solidFill>
                <a:schemeClr val="bg2">
                  <a:lumMod val="25000"/>
                </a:schemeClr>
              </a:solidFill>
              <a:latin typeface="+mj-lt"/>
            </a:endParaRPr>
          </a:p>
          <a:p>
            <a:r>
              <a:rPr lang="lv-LV" sz="1400" dirty="0">
                <a:solidFill>
                  <a:schemeClr val="bg2">
                    <a:lumMod val="25000"/>
                  </a:schemeClr>
                </a:solidFill>
                <a:latin typeface="+mj-lt"/>
              </a:rPr>
              <a:t>Finanšu izlūkošanas dienests ir kompetentā institūcija cīņā pret starptautisko un nacionālo sankciju apiešanu vai apiešanas mēģinājumu finanšu ierobežojumu izpildē Noziedzīgi iegūtu līdzekļu legalizācijas un terorisma un proliferācijas finansēšanas novēršanas likumā (Novēršanas likums) noteiktajā kārtībā.</a:t>
            </a:r>
          </a:p>
        </p:txBody>
      </p:sp>
      <p:sp>
        <p:nvSpPr>
          <p:cNvPr id="10" name="TextBox 9">
            <a:extLst>
              <a:ext uri="{FF2B5EF4-FFF2-40B4-BE49-F238E27FC236}">
                <a16:creationId xmlns:a16="http://schemas.microsoft.com/office/drawing/2014/main" id="{6FBEC9C4-C6AF-445C-9DC4-F2E6AA51C7A7}"/>
              </a:ext>
            </a:extLst>
          </p:cNvPr>
          <p:cNvSpPr txBox="1"/>
          <p:nvPr/>
        </p:nvSpPr>
        <p:spPr>
          <a:xfrm>
            <a:off x="6930683" y="1765300"/>
            <a:ext cx="4556467" cy="4298484"/>
          </a:xfrm>
          <a:prstGeom prst="rect">
            <a:avLst/>
          </a:prstGeom>
          <a:noFill/>
        </p:spPr>
        <p:txBody>
          <a:bodyPr wrap="square">
            <a:spAutoFit/>
          </a:bodyPr>
          <a:lstStyle/>
          <a:p>
            <a:pPr>
              <a:lnSpc>
                <a:spcPct val="107000"/>
              </a:lnSpc>
              <a:spcAft>
                <a:spcPts val="800"/>
              </a:spcAft>
            </a:pPr>
            <a:r>
              <a:rPr lang="lv-LV" sz="1400" b="1" dirty="0">
                <a:solidFill>
                  <a:schemeClr val="accent3">
                    <a:lumMod val="75000"/>
                  </a:schemeClr>
                </a:solidFill>
                <a:effectLst/>
                <a:latin typeface="+mj-lt"/>
                <a:ea typeface="Calibri" panose="020F0502020204030204" pitchFamily="34" charset="0"/>
                <a:cs typeface="Times New Roman" panose="02020603050405020304" pitchFamily="18" charset="0"/>
              </a:rPr>
              <a:t>Krimināllikuma 84. panta pirmā daļa </a:t>
            </a:r>
          </a:p>
          <a:p>
            <a:pPr>
              <a:lnSpc>
                <a:spcPct val="107000"/>
              </a:lnSpc>
              <a:spcAft>
                <a:spcPts val="800"/>
              </a:spcAft>
            </a:pP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Par Apvienoto Nāciju Organizācijas, Eiropas Savienības un citu starptautisko organizāciju noteikto sankciju vai par Latvijas Republikas noteikto nacionālo sankciju pārkāpšanu — soda ar brīvības atņemšanu uz laiku līdz četriem gadiem vai ar īslaicīgu brīvības atņemšanu, vai ar probācijas uzraudzību, vai ar sabiedrisko darbu, vai ar naudas sodu.</a:t>
            </a:r>
          </a:p>
          <a:p>
            <a:pPr>
              <a:lnSpc>
                <a:spcPct val="107000"/>
              </a:lnSpc>
              <a:spcAft>
                <a:spcPts val="800"/>
              </a:spcAft>
            </a:pPr>
            <a:endParaRPr lang="lv-LV" sz="1400" dirty="0">
              <a:solidFill>
                <a:schemeClr val="bg2">
                  <a:lumMod val="25000"/>
                </a:schemeClr>
              </a:solidFill>
              <a:effectLst/>
              <a:latin typeface="+mj-lt"/>
              <a:ea typeface="Calibri" panose="020F0502020204030204" pitchFamily="34" charset="0"/>
              <a:cs typeface="Times New Roman" panose="02020603050405020304" pitchFamily="18" charset="0"/>
            </a:endParaRPr>
          </a:p>
          <a:p>
            <a:pPr lvl="0">
              <a:lnSpc>
                <a:spcPct val="107000"/>
              </a:lnSpc>
            </a:pPr>
            <a:endParaRPr lang="lv-LV" sz="1400" dirty="0">
              <a:solidFill>
                <a:schemeClr val="bg2">
                  <a:lumMod val="25000"/>
                </a:schemeClr>
              </a:solidFill>
              <a:latin typeface="+mj-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Pārkāpšana v. apiešana </a:t>
            </a:r>
          </a:p>
          <a:p>
            <a:pPr marL="285750" lvl="0" indent="-285750">
              <a:lnSpc>
                <a:spcPct val="107000"/>
              </a:lnSpc>
              <a:buFont typeface="Arial" panose="020B0604020202020204" pitchFamily="34" charset="0"/>
              <a:buChar char="•"/>
            </a:pPr>
            <a:endParaRPr lang="lv-LV" sz="1400" dirty="0">
              <a:solidFill>
                <a:schemeClr val="bg2">
                  <a:lumMod val="25000"/>
                </a:schemeClr>
              </a:solidFill>
              <a:latin typeface="+mj-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Sankciju apiešanas rezultātā iegūtie līdzekļi ir noziedzīgi iegūti. Tie var tikt iesaldēti, arestēti un konfiscēti. Par sankciju apiešanu draud kriminālatbildība. </a:t>
            </a:r>
          </a:p>
        </p:txBody>
      </p:sp>
      <p:cxnSp>
        <p:nvCxnSpPr>
          <p:cNvPr id="14" name="Straight Connector 13">
            <a:extLst>
              <a:ext uri="{FF2B5EF4-FFF2-40B4-BE49-F238E27FC236}">
                <a16:creationId xmlns:a16="http://schemas.microsoft.com/office/drawing/2014/main" id="{857FA584-A387-4B35-9D00-E67FB3B40A3E}"/>
              </a:ext>
            </a:extLst>
          </p:cNvPr>
          <p:cNvCxnSpPr>
            <a:cxnSpLocks/>
          </p:cNvCxnSpPr>
          <p:nvPr/>
        </p:nvCxnSpPr>
        <p:spPr>
          <a:xfrm>
            <a:off x="6930683" y="4251424"/>
            <a:ext cx="455646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9CF716-AB8E-4652-B547-809CFEAD7192}"/>
              </a:ext>
            </a:extLst>
          </p:cNvPr>
          <p:cNvCxnSpPr>
            <a:cxnSpLocks/>
          </p:cNvCxnSpPr>
          <p:nvPr/>
        </p:nvCxnSpPr>
        <p:spPr>
          <a:xfrm>
            <a:off x="704850" y="3111603"/>
            <a:ext cx="455646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AF4E324A-D5D7-4B18-BB0F-E508C9E9D2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850" y="2087625"/>
            <a:ext cx="514364" cy="540969"/>
          </a:xfrm>
          <a:prstGeom prst="rect">
            <a:avLst/>
          </a:prstGeom>
        </p:spPr>
      </p:pic>
    </p:spTree>
    <p:extLst>
      <p:ext uri="{BB962C8B-B14F-4D97-AF65-F5344CB8AC3E}">
        <p14:creationId xmlns:p14="http://schemas.microsoft.com/office/powerpoint/2010/main" val="279367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6B1E7AC6-A3BC-42AD-9923-9B7BAD9A2218}"/>
              </a:ext>
            </a:extLst>
          </p:cNvPr>
          <p:cNvSpPr>
            <a:spLocks noGrp="1"/>
          </p:cNvSpPr>
          <p:nvPr>
            <p:ph type="body" sz="quarter" idx="11"/>
          </p:nvPr>
        </p:nvSpPr>
        <p:spPr>
          <a:xfrm>
            <a:off x="704850" y="942976"/>
            <a:ext cx="4556468" cy="822324"/>
          </a:xfrm>
        </p:spPr>
        <p:txBody>
          <a:bodyPr>
            <a:noAutofit/>
          </a:bodyPr>
          <a:lstStyle/>
          <a:p>
            <a:r>
              <a:rPr lang="lv-LV" sz="1800">
                <a:solidFill>
                  <a:schemeClr val="accent2">
                    <a:lumMod val="75000"/>
                  </a:schemeClr>
                </a:solidFill>
                <a:effectLst/>
                <a:latin typeface="+mj-lt"/>
                <a:ea typeface="Calibri" panose="020F0502020204030204" pitchFamily="34" charset="0"/>
                <a:cs typeface="Times New Roman" panose="02020603050405020304" pitchFamily="18" charset="0"/>
              </a:rPr>
              <a:t>Gadījuma analīze Nr. 1 </a:t>
            </a:r>
          </a:p>
        </p:txBody>
      </p:sp>
      <p:sp>
        <p:nvSpPr>
          <p:cNvPr id="8" name="Rectangle 7">
            <a:extLst>
              <a:ext uri="{FF2B5EF4-FFF2-40B4-BE49-F238E27FC236}">
                <a16:creationId xmlns:a16="http://schemas.microsoft.com/office/drawing/2014/main" id="{BDA7DE3E-2592-4EB4-A24E-F365AE44530A}"/>
              </a:ext>
            </a:extLst>
          </p:cNvPr>
          <p:cNvSpPr/>
          <p:nvPr/>
        </p:nvSpPr>
        <p:spPr>
          <a:xfrm>
            <a:off x="704849" y="1520746"/>
            <a:ext cx="5248275" cy="5047536"/>
          </a:xfrm>
          <a:prstGeom prst="rect">
            <a:avLst/>
          </a:prstGeom>
          <a:ln w="19050">
            <a:noFill/>
          </a:ln>
        </p:spPr>
        <p:txBody>
          <a:bodyPr wrap="square">
            <a:spAutoFit/>
          </a:bodyPr>
          <a:lstStyle/>
          <a:p>
            <a:pPr marL="285750" indent="-285750" algn="just">
              <a:buFont typeface="Arial" panose="020B0604020202020204" pitchFamily="34" charset="0"/>
              <a:buChar char="•"/>
            </a:pPr>
            <a:r>
              <a:rPr lang="lv-LV" sz="1400" dirty="0">
                <a:solidFill>
                  <a:schemeClr val="bg2">
                    <a:lumMod val="25000"/>
                  </a:schemeClr>
                </a:solidFill>
                <a:latin typeface="+mj-lt"/>
                <a:ea typeface="Verdana" panose="020B0604030504040204" pitchFamily="34" charset="0"/>
              </a:rPr>
              <a:t>Latvijā reģistrētam SIA A ir darījuma attiecības ar Baltkrievijā reģistrētu uzņēmumu B. Latvijas uzņēmums A piegādā preces (t.i. ekonomisku resursu) uzņēmumam B. </a:t>
            </a:r>
          </a:p>
          <a:p>
            <a:pPr marL="285750" indent="-285750" algn="just">
              <a:buFont typeface="Arial" panose="020B0604020202020204" pitchFamily="34" charset="0"/>
              <a:buChar char="•"/>
            </a:pPr>
            <a:endParaRPr lang="lv-LV" sz="1400" dirty="0">
              <a:solidFill>
                <a:schemeClr val="bg2">
                  <a:lumMod val="25000"/>
                </a:schemeClr>
              </a:solidFill>
              <a:latin typeface="+mj-lt"/>
              <a:ea typeface="Verdana" panose="020B0604030504040204" pitchFamily="34" charset="0"/>
            </a:endParaRPr>
          </a:p>
          <a:p>
            <a:pPr marL="285750" indent="-285750" algn="just">
              <a:buFont typeface="Arial" panose="020B0604020202020204" pitchFamily="34" charset="0"/>
              <a:buChar char="•"/>
            </a:pPr>
            <a:r>
              <a:rPr lang="lv-LV" sz="1400" dirty="0">
                <a:solidFill>
                  <a:schemeClr val="bg2">
                    <a:lumMod val="25000"/>
                  </a:schemeClr>
                </a:solidFill>
                <a:latin typeface="+mj-lt"/>
                <a:ea typeface="Verdana" panose="020B0604030504040204" pitchFamily="34" charset="0"/>
              </a:rPr>
              <a:t>Pret uzņēmuma B īpašnieku un PLG tiek noteiktas ES sankcijas. Pēc sankciju noteikšanas uzņēmums B noslēdz līgumu ar trešajā valstī reģistrētu uzņēmumu C par savu parādsaistību nodošanu. </a:t>
            </a:r>
          </a:p>
          <a:p>
            <a:pPr marL="285750" indent="-285750" algn="just">
              <a:buFont typeface="Arial" panose="020B0604020202020204" pitchFamily="34" charset="0"/>
              <a:buChar char="•"/>
            </a:pPr>
            <a:endParaRPr lang="lv-LV" sz="1400" dirty="0">
              <a:solidFill>
                <a:schemeClr val="bg2">
                  <a:lumMod val="25000"/>
                </a:schemeClr>
              </a:solidFill>
              <a:latin typeface="+mj-lt"/>
              <a:ea typeface="Verdana" panose="020B0604030504040204" pitchFamily="34" charset="0"/>
            </a:endParaRPr>
          </a:p>
          <a:p>
            <a:pPr marL="285750" indent="-285750" algn="just">
              <a:buFont typeface="Arial" panose="020B0604020202020204" pitchFamily="34" charset="0"/>
              <a:buChar char="•"/>
            </a:pPr>
            <a:r>
              <a:rPr lang="lv-LV" sz="1400" dirty="0">
                <a:solidFill>
                  <a:schemeClr val="bg2">
                    <a:lumMod val="25000"/>
                  </a:schemeClr>
                </a:solidFill>
                <a:latin typeface="+mj-lt"/>
                <a:ea typeface="Verdana" panose="020B0604030504040204" pitchFamily="34" charset="0"/>
              </a:rPr>
              <a:t>Uzņēmums C veic maksājumu SIA A par preču piegādi sankcijām pakļautajam uzņēmumam B (pēc sankciju spēkā stāšanās).  </a:t>
            </a:r>
          </a:p>
          <a:p>
            <a:pPr algn="just"/>
            <a:endParaRPr lang="lv-LV" sz="1400" dirty="0">
              <a:solidFill>
                <a:schemeClr val="bg2">
                  <a:lumMod val="25000"/>
                </a:schemeClr>
              </a:solidFill>
              <a:latin typeface="+mj-lt"/>
              <a:ea typeface="Verdana" panose="020B0604030504040204" pitchFamily="34" charset="0"/>
            </a:endParaRPr>
          </a:p>
          <a:p>
            <a:pPr marL="285750" indent="-285750" algn="just">
              <a:buFont typeface="Arial" panose="020B0604020202020204" pitchFamily="34" charset="0"/>
              <a:buChar char="•"/>
            </a:pPr>
            <a:r>
              <a:rPr lang="lv-LV" sz="1400" dirty="0">
                <a:solidFill>
                  <a:schemeClr val="bg2">
                    <a:lumMod val="25000"/>
                  </a:schemeClr>
                </a:solidFill>
                <a:latin typeface="+mj-lt"/>
                <a:ea typeface="Verdana" panose="020B0604030504040204" pitchFamily="34" charset="0"/>
              </a:rPr>
              <a:t>Faktiski SIA A ir nodevis ekonomisku resursu uzņēmumam B. Saņemtais maksājums no uzņēmuma C ir iegūts sankciju apiešanas (pārkāpšanas) rezultātā. </a:t>
            </a:r>
          </a:p>
          <a:p>
            <a:pPr marL="285750" indent="-285750" algn="just">
              <a:buFont typeface="Arial" panose="020B0604020202020204" pitchFamily="34" charset="0"/>
              <a:buChar char="•"/>
            </a:pPr>
            <a:endParaRPr lang="lv-LV" sz="1400" dirty="0">
              <a:solidFill>
                <a:schemeClr val="bg2">
                  <a:lumMod val="25000"/>
                </a:schemeClr>
              </a:solidFill>
              <a:latin typeface="+mj-lt"/>
              <a:ea typeface="Verdana" panose="020B0604030504040204" pitchFamily="34" charset="0"/>
            </a:endParaRPr>
          </a:p>
          <a:p>
            <a:pPr marL="285750" indent="-285750" algn="just">
              <a:buFont typeface="Arial" panose="020B0604020202020204" pitchFamily="34" charset="0"/>
              <a:buChar char="•"/>
            </a:pPr>
            <a:r>
              <a:rPr lang="lv-LV" sz="1400" dirty="0">
                <a:solidFill>
                  <a:schemeClr val="bg2">
                    <a:lumMod val="25000"/>
                  </a:schemeClr>
                </a:solidFill>
                <a:latin typeface="+mj-lt"/>
                <a:ea typeface="Verdana" panose="020B0604030504040204" pitchFamily="34" charset="0"/>
              </a:rPr>
              <a:t>FID izdod rīkojumu par līdzekļu iesaldēšanu SIA A kontā, kas saņemti no uzņēmuma C. FID ieskatā ir mākslīgi pagarināta darījumu ķēde, lai slēptu sankciju apiešanu.</a:t>
            </a:r>
          </a:p>
        </p:txBody>
      </p:sp>
      <p:cxnSp>
        <p:nvCxnSpPr>
          <p:cNvPr id="5" name="Connector: Elbow 4">
            <a:extLst>
              <a:ext uri="{FF2B5EF4-FFF2-40B4-BE49-F238E27FC236}">
                <a16:creationId xmlns:a16="http://schemas.microsoft.com/office/drawing/2014/main" id="{7D05ECBF-D4A2-4938-89B0-4C3A585188AC}"/>
              </a:ext>
            </a:extLst>
          </p:cNvPr>
          <p:cNvCxnSpPr>
            <a:stCxn id="6" idx="0"/>
            <a:endCxn id="7" idx="0"/>
          </p:cNvCxnSpPr>
          <p:nvPr/>
        </p:nvCxnSpPr>
        <p:spPr>
          <a:xfrm rot="5400000" flipH="1" flipV="1">
            <a:off x="9058275" y="1042907"/>
            <a:ext cx="12700" cy="2266950"/>
          </a:xfrm>
          <a:prstGeom prst="bentConnector3">
            <a:avLst>
              <a:gd name="adj1" fmla="val 31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3F5596A-8201-4B91-9E08-2F226826659B}"/>
              </a:ext>
            </a:extLst>
          </p:cNvPr>
          <p:cNvSpPr/>
          <p:nvPr/>
        </p:nvSpPr>
        <p:spPr>
          <a:xfrm>
            <a:off x="7267575" y="2176382"/>
            <a:ext cx="1314450" cy="9144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b="1">
                <a:solidFill>
                  <a:schemeClr val="bg2">
                    <a:lumMod val="25000"/>
                  </a:schemeClr>
                </a:solidFill>
                <a:latin typeface="+mj-lt"/>
              </a:rPr>
              <a:t>SIA A (LV)</a:t>
            </a:r>
          </a:p>
        </p:txBody>
      </p:sp>
      <p:sp>
        <p:nvSpPr>
          <p:cNvPr id="7" name="Rectangle 6">
            <a:extLst>
              <a:ext uri="{FF2B5EF4-FFF2-40B4-BE49-F238E27FC236}">
                <a16:creationId xmlns:a16="http://schemas.microsoft.com/office/drawing/2014/main" id="{9D618DBA-CA4D-478A-B843-7228E210EB6C}"/>
              </a:ext>
            </a:extLst>
          </p:cNvPr>
          <p:cNvSpPr/>
          <p:nvPr/>
        </p:nvSpPr>
        <p:spPr>
          <a:xfrm>
            <a:off x="9534525" y="2176382"/>
            <a:ext cx="1314450" cy="9144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b="1">
                <a:solidFill>
                  <a:schemeClr val="bg2">
                    <a:lumMod val="25000"/>
                  </a:schemeClr>
                </a:solidFill>
                <a:latin typeface="+mj-lt"/>
              </a:rPr>
              <a:t>Uzņēmums B (BY)</a:t>
            </a:r>
          </a:p>
        </p:txBody>
      </p:sp>
      <p:sp>
        <p:nvSpPr>
          <p:cNvPr id="10" name="Rectangle 9">
            <a:extLst>
              <a:ext uri="{FF2B5EF4-FFF2-40B4-BE49-F238E27FC236}">
                <a16:creationId xmlns:a16="http://schemas.microsoft.com/office/drawing/2014/main" id="{9BB87054-C61F-4107-BBF9-2B477215C25C}"/>
              </a:ext>
            </a:extLst>
          </p:cNvPr>
          <p:cNvSpPr/>
          <p:nvPr/>
        </p:nvSpPr>
        <p:spPr>
          <a:xfrm>
            <a:off x="8407400" y="5122782"/>
            <a:ext cx="1314450" cy="90170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b="1">
                <a:solidFill>
                  <a:schemeClr val="bg2">
                    <a:lumMod val="25000"/>
                  </a:schemeClr>
                </a:solidFill>
                <a:latin typeface="+mj-lt"/>
              </a:rPr>
              <a:t>Uzņemums C </a:t>
            </a:r>
          </a:p>
          <a:p>
            <a:pPr algn="ctr"/>
            <a:r>
              <a:rPr lang="lv-LV" sz="1000" b="1">
                <a:solidFill>
                  <a:schemeClr val="bg2">
                    <a:lumMod val="25000"/>
                  </a:schemeClr>
                </a:solidFill>
                <a:latin typeface="+mj-lt"/>
              </a:rPr>
              <a:t>(3.valsts)</a:t>
            </a:r>
          </a:p>
        </p:txBody>
      </p:sp>
      <p:cxnSp>
        <p:nvCxnSpPr>
          <p:cNvPr id="11" name="Connector: Elbow 10">
            <a:extLst>
              <a:ext uri="{FF2B5EF4-FFF2-40B4-BE49-F238E27FC236}">
                <a16:creationId xmlns:a16="http://schemas.microsoft.com/office/drawing/2014/main" id="{AA355F9F-FBE5-4881-83AC-E02909CB2567}"/>
              </a:ext>
            </a:extLst>
          </p:cNvPr>
          <p:cNvCxnSpPr>
            <a:cxnSpLocks/>
            <a:stCxn id="7" idx="2"/>
            <a:endCxn id="10" idx="3"/>
          </p:cNvCxnSpPr>
          <p:nvPr/>
        </p:nvCxnSpPr>
        <p:spPr>
          <a:xfrm rot="5400000">
            <a:off x="8715375" y="4097257"/>
            <a:ext cx="2482851" cy="4699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A2889EE8-EF2D-4030-9E97-3506C47D1D9A}"/>
              </a:ext>
            </a:extLst>
          </p:cNvPr>
          <p:cNvCxnSpPr>
            <a:cxnSpLocks/>
            <a:stCxn id="10" idx="1"/>
            <a:endCxn id="6" idx="2"/>
          </p:cNvCxnSpPr>
          <p:nvPr/>
        </p:nvCxnSpPr>
        <p:spPr>
          <a:xfrm rot="10800000">
            <a:off x="7924800" y="3090783"/>
            <a:ext cx="482600" cy="248285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0A0647B-7631-43DE-9DCC-3C8B0EAF69EB}"/>
              </a:ext>
            </a:extLst>
          </p:cNvPr>
          <p:cNvSpPr/>
          <p:nvPr/>
        </p:nvSpPr>
        <p:spPr>
          <a:xfrm>
            <a:off x="8472488" y="1520746"/>
            <a:ext cx="1184274" cy="523874"/>
          </a:xfrm>
          <a:prstGeom prst="roundRect">
            <a:avLst/>
          </a:prstGeom>
          <a:solidFill>
            <a:schemeClr val="bg2">
              <a:lumMod val="90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a:solidFill>
                  <a:schemeClr val="bg2">
                    <a:lumMod val="25000"/>
                  </a:schemeClr>
                </a:solidFill>
                <a:latin typeface="+mj-lt"/>
              </a:rPr>
              <a:t>(1) A piegādā preces B</a:t>
            </a:r>
          </a:p>
        </p:txBody>
      </p:sp>
      <p:sp>
        <p:nvSpPr>
          <p:cNvPr id="15" name="Rectangle: Rounded Corners 14">
            <a:extLst>
              <a:ext uri="{FF2B5EF4-FFF2-40B4-BE49-F238E27FC236}">
                <a16:creationId xmlns:a16="http://schemas.microsoft.com/office/drawing/2014/main" id="{1E9A8520-6FF0-4BF7-A51D-A5033147D7E0}"/>
              </a:ext>
            </a:extLst>
          </p:cNvPr>
          <p:cNvSpPr/>
          <p:nvPr/>
        </p:nvSpPr>
        <p:spPr>
          <a:xfrm>
            <a:off x="9534525" y="3284457"/>
            <a:ext cx="1314450" cy="669925"/>
          </a:xfrm>
          <a:prstGeom prst="roundRect">
            <a:avLst/>
          </a:prstGeom>
          <a:solidFill>
            <a:schemeClr val="bg2">
              <a:lumMod val="90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a:solidFill>
                  <a:schemeClr val="bg2">
                    <a:lumMod val="25000"/>
                  </a:schemeClr>
                </a:solidFill>
                <a:latin typeface="+mj-lt"/>
              </a:rPr>
              <a:t>(2) Pret B PLG tiek noteiktas ES sankcijas  </a:t>
            </a:r>
          </a:p>
        </p:txBody>
      </p:sp>
      <p:sp>
        <p:nvSpPr>
          <p:cNvPr id="16" name="Rectangle: Rounded Corners 15">
            <a:extLst>
              <a:ext uri="{FF2B5EF4-FFF2-40B4-BE49-F238E27FC236}">
                <a16:creationId xmlns:a16="http://schemas.microsoft.com/office/drawing/2014/main" id="{E16477E8-D718-46A8-A3F4-0E971E761270}"/>
              </a:ext>
            </a:extLst>
          </p:cNvPr>
          <p:cNvSpPr/>
          <p:nvPr/>
        </p:nvSpPr>
        <p:spPr>
          <a:xfrm>
            <a:off x="9534525" y="4165519"/>
            <a:ext cx="1314450" cy="669925"/>
          </a:xfrm>
          <a:prstGeom prst="roundRect">
            <a:avLst/>
          </a:prstGeom>
          <a:solidFill>
            <a:schemeClr val="bg2">
              <a:lumMod val="90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a:solidFill>
                  <a:schemeClr val="bg2">
                    <a:lumMod val="25000"/>
                  </a:schemeClr>
                </a:solidFill>
                <a:latin typeface="+mj-lt"/>
              </a:rPr>
              <a:t>(3) B noslēdz līgumu par parādsaistību nodošanu ar C</a:t>
            </a:r>
          </a:p>
        </p:txBody>
      </p:sp>
      <p:sp>
        <p:nvSpPr>
          <p:cNvPr id="17" name="Rectangle: Rounded Corners 16">
            <a:extLst>
              <a:ext uri="{FF2B5EF4-FFF2-40B4-BE49-F238E27FC236}">
                <a16:creationId xmlns:a16="http://schemas.microsoft.com/office/drawing/2014/main" id="{CA7FA015-BC81-40B7-9907-2D574F00D240}"/>
              </a:ext>
            </a:extLst>
          </p:cNvPr>
          <p:cNvSpPr/>
          <p:nvPr/>
        </p:nvSpPr>
        <p:spPr>
          <a:xfrm>
            <a:off x="7267575" y="3284457"/>
            <a:ext cx="1314450" cy="1550987"/>
          </a:xfrm>
          <a:prstGeom prst="roundRect">
            <a:avLst/>
          </a:prstGeom>
          <a:solidFill>
            <a:schemeClr val="bg2">
              <a:lumMod val="90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a:solidFill>
                  <a:schemeClr val="bg2">
                    <a:lumMod val="25000"/>
                  </a:schemeClr>
                </a:solidFill>
                <a:latin typeface="+mj-lt"/>
              </a:rPr>
              <a:t>(4) C veic maksājumu A par preču piegādi B</a:t>
            </a:r>
          </a:p>
        </p:txBody>
      </p:sp>
    </p:spTree>
    <p:extLst>
      <p:ext uri="{BB962C8B-B14F-4D97-AF65-F5344CB8AC3E}">
        <p14:creationId xmlns:p14="http://schemas.microsoft.com/office/powerpoint/2010/main" val="5658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B0669AA5-CB09-4F1A-B028-7ED1060B437A}"/>
              </a:ext>
            </a:extLst>
          </p:cNvPr>
          <p:cNvSpPr/>
          <p:nvPr/>
        </p:nvSpPr>
        <p:spPr>
          <a:xfrm>
            <a:off x="6705600" y="2643185"/>
            <a:ext cx="1314450" cy="1150938"/>
          </a:xfrm>
          <a:prstGeom prst="roundRect">
            <a:avLst/>
          </a:prstGeom>
          <a:solidFill>
            <a:srgbClr val="FFC5C5"/>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a:solidFill>
                  <a:schemeClr val="bg2">
                    <a:lumMod val="25000"/>
                  </a:schemeClr>
                </a:solidFill>
                <a:latin typeface="+mj-lt"/>
              </a:rPr>
              <a:t>Līgums tiek noslēgts pēc D iekļaušanas sankciju sarakstā</a:t>
            </a:r>
          </a:p>
        </p:txBody>
      </p:sp>
      <p:sp>
        <p:nvSpPr>
          <p:cNvPr id="12" name="Text Placeholder 1">
            <a:extLst>
              <a:ext uri="{FF2B5EF4-FFF2-40B4-BE49-F238E27FC236}">
                <a16:creationId xmlns:a16="http://schemas.microsoft.com/office/drawing/2014/main" id="{6B1E7AC6-A3BC-42AD-9923-9B7BAD9A2218}"/>
              </a:ext>
            </a:extLst>
          </p:cNvPr>
          <p:cNvSpPr>
            <a:spLocks noGrp="1"/>
          </p:cNvSpPr>
          <p:nvPr>
            <p:ph type="body" sz="quarter" idx="11"/>
          </p:nvPr>
        </p:nvSpPr>
        <p:spPr>
          <a:xfrm>
            <a:off x="704850" y="942976"/>
            <a:ext cx="4556468" cy="822324"/>
          </a:xfrm>
        </p:spPr>
        <p:txBody>
          <a:bodyPr>
            <a:noAutofit/>
          </a:bodyPr>
          <a:lstStyle/>
          <a:p>
            <a:r>
              <a:rPr lang="lv-LV" sz="1800" dirty="0">
                <a:solidFill>
                  <a:schemeClr val="accent2">
                    <a:lumMod val="75000"/>
                  </a:schemeClr>
                </a:solidFill>
                <a:effectLst/>
                <a:latin typeface="+mj-lt"/>
                <a:ea typeface="Calibri" panose="020F0502020204030204" pitchFamily="34" charset="0"/>
                <a:cs typeface="Times New Roman" panose="02020603050405020304" pitchFamily="18" charset="0"/>
              </a:rPr>
              <a:t>Gadījuma analīze Nr. 2 </a:t>
            </a:r>
          </a:p>
        </p:txBody>
      </p:sp>
      <p:sp>
        <p:nvSpPr>
          <p:cNvPr id="6" name="TextBox 5">
            <a:extLst>
              <a:ext uri="{FF2B5EF4-FFF2-40B4-BE49-F238E27FC236}">
                <a16:creationId xmlns:a16="http://schemas.microsoft.com/office/drawing/2014/main" id="{A60B8FDD-11C1-4123-AB17-765B38397523}"/>
              </a:ext>
            </a:extLst>
          </p:cNvPr>
          <p:cNvSpPr txBox="1"/>
          <p:nvPr/>
        </p:nvSpPr>
        <p:spPr>
          <a:xfrm>
            <a:off x="704850" y="1514396"/>
            <a:ext cx="5191123" cy="503234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lv-LV" sz="1400" dirty="0">
                <a:solidFill>
                  <a:schemeClr val="bg2">
                    <a:lumMod val="25000"/>
                  </a:schemeClr>
                </a:solidFill>
                <a:latin typeface="+mj-lt"/>
                <a:ea typeface="Calibri" panose="020F0502020204030204" pitchFamily="34" charset="0"/>
                <a:cs typeface="Times New Roman" panose="02020603050405020304" pitchFamily="18" charset="0"/>
              </a:rPr>
              <a:t>Latvijā reģistrēts SIA A</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 saņem maksājumu 300 000 EUR apmērā no </a:t>
            </a:r>
            <a:r>
              <a:rPr lang="lv-LV" sz="1400" dirty="0">
                <a:solidFill>
                  <a:schemeClr val="bg2">
                    <a:lumMod val="25000"/>
                  </a:schemeClr>
                </a:solidFill>
                <a:latin typeface="+mj-lt"/>
                <a:ea typeface="Calibri" panose="020F0502020204030204" pitchFamily="34" charset="0"/>
                <a:cs typeface="Times New Roman" panose="02020603050405020304" pitchFamily="18" charset="0"/>
              </a:rPr>
              <a:t>Krievijā reģistrēta uzņēmuma </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B par jau notikušu preču piegādi. </a:t>
            </a:r>
          </a:p>
          <a:p>
            <a:pPr marL="285750" indent="-285750" algn="just">
              <a:lnSpc>
                <a:spcPct val="107000"/>
              </a:lnSpc>
              <a:spcAft>
                <a:spcPts val="800"/>
              </a:spcAft>
              <a:buFont typeface="Arial" panose="020B0604020202020204" pitchFamily="34" charset="0"/>
              <a:buChar char="•"/>
            </a:pP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Darījums ir noslēgts starp SIA A un </a:t>
            </a:r>
            <a:r>
              <a:rPr lang="lv-LV" sz="1400" dirty="0">
                <a:solidFill>
                  <a:schemeClr val="bg2">
                    <a:lumMod val="25000"/>
                  </a:schemeClr>
                </a:solidFill>
                <a:latin typeface="+mj-lt"/>
                <a:ea typeface="Calibri" panose="020F0502020204030204" pitchFamily="34" charset="0"/>
                <a:cs typeface="Times New Roman" panose="02020603050405020304" pitchFamily="18" charset="0"/>
              </a:rPr>
              <a:t>Krievijā reģistrētu</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 uzņēmumu C. </a:t>
            </a:r>
            <a:r>
              <a:rPr lang="lv-LV" sz="1400" dirty="0">
                <a:solidFill>
                  <a:schemeClr val="bg2">
                    <a:lumMod val="25000"/>
                  </a:schemeClr>
                </a:solidFill>
                <a:latin typeface="+mj-lt"/>
                <a:ea typeface="Calibri" panose="020F0502020204030204" pitchFamily="34" charset="0"/>
                <a:cs typeface="Times New Roman" panose="02020603050405020304" pitchFamily="18" charset="0"/>
              </a:rPr>
              <a:t>Uzņēmums C </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80% apmērā pieder ES sankciju subjektam – Krievijā reģistrētam uzņēmumam </a:t>
            </a:r>
            <a:r>
              <a:rPr lang="lv-LV" sz="1400" dirty="0">
                <a:solidFill>
                  <a:schemeClr val="bg2">
                    <a:lumMod val="25000"/>
                  </a:schemeClr>
                </a:solidFill>
                <a:latin typeface="+mj-lt"/>
                <a:ea typeface="Calibri" panose="020F0502020204030204" pitchFamily="34" charset="0"/>
                <a:cs typeface="Times New Roman" panose="02020603050405020304" pitchFamily="18" charset="0"/>
              </a:rPr>
              <a:t>D</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Līgumā starp </a:t>
            </a:r>
            <a:r>
              <a:rPr lang="lv-LV" sz="1400" dirty="0">
                <a:solidFill>
                  <a:schemeClr val="bg2">
                    <a:lumMod val="25000"/>
                  </a:schemeClr>
                </a:solidFill>
                <a:latin typeface="+mj-lt"/>
                <a:ea typeface="Calibri" panose="020F0502020204030204" pitchFamily="34" charset="0"/>
                <a:cs typeface="Times New Roman" panose="02020603050405020304" pitchFamily="18" charset="0"/>
              </a:rPr>
              <a:t>uzņēmumiem B</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 un C norādīts, ka </a:t>
            </a:r>
            <a:r>
              <a:rPr lang="lv-LV" sz="1400" dirty="0">
                <a:solidFill>
                  <a:schemeClr val="bg2">
                    <a:lumMod val="25000"/>
                  </a:schemeClr>
                </a:solidFill>
                <a:latin typeface="+mj-lt"/>
                <a:ea typeface="Calibri" panose="020F0502020204030204" pitchFamily="34" charset="0"/>
                <a:cs typeface="Times New Roman" panose="02020603050405020304" pitchFamily="18" charset="0"/>
              </a:rPr>
              <a:t>B</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 pārņem </a:t>
            </a:r>
            <a:r>
              <a:rPr lang="lv-LV" sz="1400" dirty="0">
                <a:solidFill>
                  <a:schemeClr val="bg2">
                    <a:lumMod val="25000"/>
                  </a:schemeClr>
                </a:solidFill>
                <a:latin typeface="+mj-lt"/>
                <a:ea typeface="Calibri" panose="020F0502020204030204" pitchFamily="34" charset="0"/>
                <a:cs typeface="Times New Roman" panose="02020603050405020304" pitchFamily="18" charset="0"/>
              </a:rPr>
              <a:t>C</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 saistības un var norēķināties tā vārdā. Līgums noslēgts pēc uzņēmuma D iekļaušanas sankciju sarakstā. </a:t>
            </a:r>
          </a:p>
          <a:p>
            <a:pPr marL="285750" indent="-285750" algn="just">
              <a:lnSpc>
                <a:spcPct val="107000"/>
              </a:lnSpc>
              <a:spcAft>
                <a:spcPts val="800"/>
              </a:spcAft>
              <a:buFont typeface="Arial" panose="020B0604020202020204" pitchFamily="34" charset="0"/>
              <a:buChar char="•"/>
            </a:pP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Darījuma </a:t>
            </a:r>
            <a:r>
              <a:rPr lang="lv-LV" sz="1400" dirty="0">
                <a:solidFill>
                  <a:schemeClr val="bg2">
                    <a:lumMod val="25000"/>
                  </a:schemeClr>
                </a:solidFill>
                <a:latin typeface="+mj-lt"/>
                <a:ea typeface="Calibri" panose="020F0502020204030204" pitchFamily="34" charset="0"/>
                <a:cs typeface="Times New Roman" panose="02020603050405020304" pitchFamily="18" charset="0"/>
              </a:rPr>
              <a:t>faktiskais dalībnieks</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 ir ES sankciju sarakstā iekļautā </a:t>
            </a:r>
            <a:r>
              <a:rPr lang="lv-LV" sz="1400" dirty="0">
                <a:solidFill>
                  <a:schemeClr val="bg2">
                    <a:lumMod val="25000"/>
                  </a:schemeClr>
                </a:solidFill>
                <a:latin typeface="+mj-lt"/>
                <a:ea typeface="Calibri" panose="020F0502020204030204" pitchFamily="34" charset="0"/>
                <a:cs typeface="Times New Roman" panose="02020603050405020304" pitchFamily="18" charset="0"/>
              </a:rPr>
              <a:t>u</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zņēmuma D meitas uzņēmums C. Uzņēmums </a:t>
            </a:r>
            <a:r>
              <a:rPr lang="lv-LV" sz="1400" dirty="0">
                <a:solidFill>
                  <a:schemeClr val="bg2">
                    <a:lumMod val="25000"/>
                  </a:schemeClr>
                </a:solidFill>
                <a:latin typeface="+mj-lt"/>
                <a:ea typeface="Calibri" panose="020F0502020204030204" pitchFamily="34" charset="0"/>
                <a:cs typeface="Times New Roman" panose="02020603050405020304" pitchFamily="18" charset="0"/>
              </a:rPr>
              <a:t>B </a:t>
            </a:r>
            <a:r>
              <a:rPr lang="lv-LV" sz="1400" dirty="0">
                <a:solidFill>
                  <a:schemeClr val="bg2">
                    <a:lumMod val="25000"/>
                  </a:schemeClr>
                </a:solidFill>
                <a:effectLst/>
                <a:latin typeface="+mj-lt"/>
                <a:ea typeface="Calibri" panose="020F0502020204030204" pitchFamily="34" charset="0"/>
                <a:cs typeface="Times New Roman" panose="02020603050405020304" pitchFamily="18" charset="0"/>
              </a:rPr>
              <a:t>visticamāk izmantots kā starpnieks, lai C varētu norēķināties par savām saistībām. </a:t>
            </a:r>
          </a:p>
          <a:p>
            <a:pPr marL="285750" indent="-285750" algn="just">
              <a:buFont typeface="Arial" panose="020B0604020202020204" pitchFamily="34" charset="0"/>
              <a:buChar char="•"/>
            </a:pPr>
            <a:r>
              <a:rPr lang="lv-LV" sz="1400" dirty="0">
                <a:solidFill>
                  <a:schemeClr val="bg2">
                    <a:lumMod val="25000"/>
                  </a:schemeClr>
                </a:solidFill>
                <a:latin typeface="+mj-lt"/>
                <a:ea typeface="Verdana" panose="020B0604030504040204" pitchFamily="34" charset="0"/>
              </a:rPr>
              <a:t>SIA A saņemtais maksājums no uzņēmuma B ir iegūts sankciju apiešanas (pārkāpšanas) rezultātā. FID izdod rīkojumu par līdzekļu iesaldēšanu SIA A kontā. </a:t>
            </a:r>
          </a:p>
          <a:p>
            <a:pPr marL="285750" indent="-285750" algn="just">
              <a:lnSpc>
                <a:spcPct val="107000"/>
              </a:lnSpc>
              <a:spcAft>
                <a:spcPts val="800"/>
              </a:spcAft>
              <a:buFont typeface="Arial" panose="020B0604020202020204" pitchFamily="34" charset="0"/>
              <a:buChar char="•"/>
            </a:pPr>
            <a:endParaRPr lang="lv-LV" sz="1400" dirty="0">
              <a:solidFill>
                <a:schemeClr val="bg2">
                  <a:lumMod val="25000"/>
                </a:schemeClr>
              </a:solidFill>
              <a:effectLst/>
              <a:latin typeface="+mj-l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6D598DD-07E6-4F01-B7FF-61C3F98D83FE}"/>
              </a:ext>
            </a:extLst>
          </p:cNvPr>
          <p:cNvSpPr/>
          <p:nvPr/>
        </p:nvSpPr>
        <p:spPr>
          <a:xfrm>
            <a:off x="7905750" y="1751012"/>
            <a:ext cx="1314450" cy="56562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b="1" dirty="0">
                <a:solidFill>
                  <a:schemeClr val="bg2">
                    <a:lumMod val="25000"/>
                  </a:schemeClr>
                </a:solidFill>
                <a:latin typeface="+mj-lt"/>
              </a:rPr>
              <a:t>Uzņēmums B (RU)</a:t>
            </a:r>
          </a:p>
        </p:txBody>
      </p:sp>
      <p:sp>
        <p:nvSpPr>
          <p:cNvPr id="11" name="Rectangle 10">
            <a:extLst>
              <a:ext uri="{FF2B5EF4-FFF2-40B4-BE49-F238E27FC236}">
                <a16:creationId xmlns:a16="http://schemas.microsoft.com/office/drawing/2014/main" id="{2C366FBF-E155-48F4-8C91-91DC5073E753}"/>
              </a:ext>
            </a:extLst>
          </p:cNvPr>
          <p:cNvSpPr/>
          <p:nvPr/>
        </p:nvSpPr>
        <p:spPr>
          <a:xfrm>
            <a:off x="10172700" y="1751012"/>
            <a:ext cx="1314450" cy="56562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b="1" dirty="0">
                <a:solidFill>
                  <a:schemeClr val="bg2">
                    <a:lumMod val="25000"/>
                  </a:schemeClr>
                </a:solidFill>
                <a:latin typeface="+mj-lt"/>
              </a:rPr>
              <a:t>SIA A (LV)</a:t>
            </a:r>
          </a:p>
        </p:txBody>
      </p:sp>
      <p:sp>
        <p:nvSpPr>
          <p:cNvPr id="13" name="Rectangle 12">
            <a:extLst>
              <a:ext uri="{FF2B5EF4-FFF2-40B4-BE49-F238E27FC236}">
                <a16:creationId xmlns:a16="http://schemas.microsoft.com/office/drawing/2014/main" id="{AAB3F3E8-99E7-42B1-A046-E855240954DB}"/>
              </a:ext>
            </a:extLst>
          </p:cNvPr>
          <p:cNvSpPr/>
          <p:nvPr/>
        </p:nvSpPr>
        <p:spPr>
          <a:xfrm>
            <a:off x="9110663" y="5692773"/>
            <a:ext cx="1314449" cy="59102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b="1" dirty="0">
                <a:solidFill>
                  <a:schemeClr val="bg2">
                    <a:lumMod val="25000"/>
                  </a:schemeClr>
                </a:solidFill>
                <a:latin typeface="+mj-lt"/>
              </a:rPr>
              <a:t>Uzņēmums D (RU)</a:t>
            </a:r>
          </a:p>
          <a:p>
            <a:pPr algn="ctr"/>
            <a:r>
              <a:rPr lang="lv-LV" sz="1000" b="1" dirty="0">
                <a:solidFill>
                  <a:srgbClr val="C00000"/>
                </a:solidFill>
                <a:latin typeface="+mj-lt"/>
              </a:rPr>
              <a:t>(sankciju subjekts)</a:t>
            </a:r>
            <a:endParaRPr lang="lv-LV" sz="1000" dirty="0">
              <a:solidFill>
                <a:srgbClr val="C00000"/>
              </a:solidFill>
              <a:latin typeface="+mj-lt"/>
            </a:endParaRPr>
          </a:p>
        </p:txBody>
      </p:sp>
      <p:cxnSp>
        <p:nvCxnSpPr>
          <p:cNvPr id="4" name="Connector: Elbow 3">
            <a:extLst>
              <a:ext uri="{FF2B5EF4-FFF2-40B4-BE49-F238E27FC236}">
                <a16:creationId xmlns:a16="http://schemas.microsoft.com/office/drawing/2014/main" id="{9471E062-959F-4A53-8227-8F364BB2DCA8}"/>
              </a:ext>
            </a:extLst>
          </p:cNvPr>
          <p:cNvCxnSpPr>
            <a:cxnSpLocks/>
            <a:stCxn id="10" idx="0"/>
            <a:endCxn id="11" idx="0"/>
          </p:cNvCxnSpPr>
          <p:nvPr/>
        </p:nvCxnSpPr>
        <p:spPr>
          <a:xfrm rot="5400000" flipH="1" flipV="1">
            <a:off x="9696450" y="617537"/>
            <a:ext cx="12700" cy="2266950"/>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2B6B842-4B7C-4411-A1D5-AC0D3EBCD3D9}"/>
              </a:ext>
            </a:extLst>
          </p:cNvPr>
          <p:cNvSpPr/>
          <p:nvPr/>
        </p:nvSpPr>
        <p:spPr>
          <a:xfrm>
            <a:off x="9110663" y="1095376"/>
            <a:ext cx="1184274" cy="523874"/>
          </a:xfrm>
          <a:prstGeom prst="roundRect">
            <a:avLst/>
          </a:prstGeom>
          <a:solidFill>
            <a:schemeClr val="bg2">
              <a:lumMod val="90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a:solidFill>
                  <a:schemeClr val="bg2">
                    <a:lumMod val="25000"/>
                  </a:schemeClr>
                </a:solidFill>
                <a:latin typeface="+mj-lt"/>
              </a:rPr>
              <a:t>SIA A saņem maksājumu no B</a:t>
            </a:r>
          </a:p>
        </p:txBody>
      </p:sp>
      <p:sp>
        <p:nvSpPr>
          <p:cNvPr id="20" name="Rectangle 19">
            <a:extLst>
              <a:ext uri="{FF2B5EF4-FFF2-40B4-BE49-F238E27FC236}">
                <a16:creationId xmlns:a16="http://schemas.microsoft.com/office/drawing/2014/main" id="{9F682C76-32D0-433B-8C3B-A93ED7E86365}"/>
              </a:ext>
            </a:extLst>
          </p:cNvPr>
          <p:cNvSpPr/>
          <p:nvPr/>
        </p:nvSpPr>
        <p:spPr>
          <a:xfrm>
            <a:off x="9110663" y="4094323"/>
            <a:ext cx="1314450" cy="56562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b="1" dirty="0">
                <a:solidFill>
                  <a:schemeClr val="bg2">
                    <a:lumMod val="25000"/>
                  </a:schemeClr>
                </a:solidFill>
                <a:latin typeface="+mj-lt"/>
              </a:rPr>
              <a:t>Uzņēmums C (RU)</a:t>
            </a:r>
          </a:p>
        </p:txBody>
      </p:sp>
      <p:cxnSp>
        <p:nvCxnSpPr>
          <p:cNvPr id="21" name="Connector: Elbow 20">
            <a:extLst>
              <a:ext uri="{FF2B5EF4-FFF2-40B4-BE49-F238E27FC236}">
                <a16:creationId xmlns:a16="http://schemas.microsoft.com/office/drawing/2014/main" id="{F2BDB1BF-6B7C-4ED6-A560-0830ABBD858B}"/>
              </a:ext>
            </a:extLst>
          </p:cNvPr>
          <p:cNvCxnSpPr>
            <a:cxnSpLocks/>
            <a:stCxn id="11" idx="2"/>
            <a:endCxn id="20" idx="3"/>
          </p:cNvCxnSpPr>
          <p:nvPr/>
        </p:nvCxnSpPr>
        <p:spPr>
          <a:xfrm rot="5400000">
            <a:off x="9597269" y="3144477"/>
            <a:ext cx="2060501" cy="40481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3996E341-7D1A-4887-B33B-AA7AABA0E3E5}"/>
              </a:ext>
            </a:extLst>
          </p:cNvPr>
          <p:cNvSpPr/>
          <p:nvPr/>
        </p:nvSpPr>
        <p:spPr>
          <a:xfrm>
            <a:off x="10172700" y="2756142"/>
            <a:ext cx="1314450" cy="881062"/>
          </a:xfrm>
          <a:prstGeom prst="roundRect">
            <a:avLst/>
          </a:prstGeom>
          <a:solidFill>
            <a:schemeClr val="bg2">
              <a:lumMod val="90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a:solidFill>
                  <a:schemeClr val="bg2">
                    <a:lumMod val="25000"/>
                  </a:schemeClr>
                </a:solidFill>
                <a:latin typeface="+mj-lt"/>
              </a:rPr>
              <a:t>Darījums ir noslēgts starp SIA A un C</a:t>
            </a:r>
          </a:p>
        </p:txBody>
      </p:sp>
      <p:cxnSp>
        <p:nvCxnSpPr>
          <p:cNvPr id="27" name="Connector: Elbow 26">
            <a:extLst>
              <a:ext uri="{FF2B5EF4-FFF2-40B4-BE49-F238E27FC236}">
                <a16:creationId xmlns:a16="http://schemas.microsoft.com/office/drawing/2014/main" id="{D57AC30E-4453-42DC-8B2A-13ABF7EF5A4F}"/>
              </a:ext>
            </a:extLst>
          </p:cNvPr>
          <p:cNvCxnSpPr>
            <a:cxnSpLocks/>
            <a:stCxn id="20" idx="1"/>
            <a:endCxn id="10" idx="2"/>
          </p:cNvCxnSpPr>
          <p:nvPr/>
        </p:nvCxnSpPr>
        <p:spPr>
          <a:xfrm rot="10800000">
            <a:off x="8562975" y="2316634"/>
            <a:ext cx="547688" cy="20605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47439CBC-DD23-4525-8246-56392223E339}"/>
              </a:ext>
            </a:extLst>
          </p:cNvPr>
          <p:cNvSpPr/>
          <p:nvPr/>
        </p:nvSpPr>
        <p:spPr>
          <a:xfrm>
            <a:off x="7905750" y="2630487"/>
            <a:ext cx="1314450" cy="1150937"/>
          </a:xfrm>
          <a:prstGeom prst="roundRect">
            <a:avLst/>
          </a:prstGeom>
          <a:solidFill>
            <a:schemeClr val="bg2">
              <a:lumMod val="90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a:solidFill>
                  <a:schemeClr val="bg2">
                    <a:lumMod val="25000"/>
                  </a:schemeClr>
                </a:solidFill>
                <a:latin typeface="+mj-lt"/>
              </a:rPr>
              <a:t>Tiek noslēgts līgums starp B un C, ar kuru B pārņem C saistības</a:t>
            </a:r>
          </a:p>
        </p:txBody>
      </p:sp>
      <p:cxnSp>
        <p:nvCxnSpPr>
          <p:cNvPr id="29" name="Straight Connector 28">
            <a:extLst>
              <a:ext uri="{FF2B5EF4-FFF2-40B4-BE49-F238E27FC236}">
                <a16:creationId xmlns:a16="http://schemas.microsoft.com/office/drawing/2014/main" id="{71E6863C-A2A9-432E-8AF3-43912B8652DB}"/>
              </a:ext>
            </a:extLst>
          </p:cNvPr>
          <p:cNvCxnSpPr>
            <a:cxnSpLocks/>
            <a:stCxn id="20" idx="2"/>
            <a:endCxn id="13" idx="0"/>
          </p:cNvCxnSpPr>
          <p:nvPr/>
        </p:nvCxnSpPr>
        <p:spPr>
          <a:xfrm>
            <a:off x="9767888" y="4659944"/>
            <a:ext cx="0" cy="1032829"/>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0FD019EF-2FC2-4221-BAC8-9D5E2DF828F7}"/>
              </a:ext>
            </a:extLst>
          </p:cNvPr>
          <p:cNvSpPr/>
          <p:nvPr/>
        </p:nvSpPr>
        <p:spPr>
          <a:xfrm>
            <a:off x="9110662" y="4841483"/>
            <a:ext cx="1314450" cy="591021"/>
          </a:xfrm>
          <a:prstGeom prst="roundRect">
            <a:avLst/>
          </a:prstGeom>
          <a:solidFill>
            <a:schemeClr val="bg2">
              <a:lumMod val="90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a:solidFill>
                  <a:schemeClr val="bg2">
                    <a:lumMod val="25000"/>
                  </a:schemeClr>
                </a:solidFill>
                <a:latin typeface="+mj-lt"/>
              </a:rPr>
              <a:t>C 80% apmērā pieder D</a:t>
            </a:r>
          </a:p>
        </p:txBody>
      </p:sp>
    </p:spTree>
    <p:extLst>
      <p:ext uri="{BB962C8B-B14F-4D97-AF65-F5344CB8AC3E}">
        <p14:creationId xmlns:p14="http://schemas.microsoft.com/office/powerpoint/2010/main" val="136172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75F70F-D947-46D5-A16E-90D824812FD3}"/>
              </a:ext>
            </a:extLst>
          </p:cNvPr>
          <p:cNvSpPr>
            <a:spLocks noGrp="1"/>
          </p:cNvSpPr>
          <p:nvPr>
            <p:ph type="body" sz="quarter" idx="10"/>
          </p:nvPr>
        </p:nvSpPr>
        <p:spPr>
          <a:xfrm>
            <a:off x="895474" y="3379943"/>
            <a:ext cx="4641726" cy="694755"/>
          </a:xfrm>
        </p:spPr>
        <p:txBody>
          <a:bodyPr>
            <a:normAutofit/>
          </a:bodyPr>
          <a:lstStyle/>
          <a:p>
            <a:pPr>
              <a:spcBef>
                <a:spcPct val="0"/>
              </a:spcBef>
            </a:pPr>
            <a:r>
              <a:rPr lang="lv-LV" sz="2600" dirty="0"/>
              <a:t>Paldies par uzmanību!</a:t>
            </a:r>
          </a:p>
        </p:txBody>
      </p:sp>
      <p:pic>
        <p:nvPicPr>
          <p:cNvPr id="4" name="Picture 3">
            <a:extLst>
              <a:ext uri="{FF2B5EF4-FFF2-40B4-BE49-F238E27FC236}">
                <a16:creationId xmlns:a16="http://schemas.microsoft.com/office/drawing/2014/main" id="{BB40BD5C-2466-4BBD-A28A-91D742B61DBF}"/>
              </a:ext>
            </a:extLst>
          </p:cNvPr>
          <p:cNvPicPr>
            <a:picLocks noChangeAspect="1"/>
          </p:cNvPicPr>
          <p:nvPr/>
        </p:nvPicPr>
        <p:blipFill rotWithShape="1">
          <a:blip r:embed="rId2">
            <a:extLst>
              <a:ext uri="{28A0092B-C50C-407E-A947-70E740481C1C}">
                <a14:useLocalDpi xmlns:a14="http://schemas.microsoft.com/office/drawing/2010/main" val="0"/>
              </a:ext>
            </a:extLst>
          </a:blip>
          <a:srcRect l="25754" t="-120" r="24246" b="60"/>
          <a:stretch/>
        </p:blipFill>
        <p:spPr>
          <a:xfrm>
            <a:off x="6096000" y="0"/>
            <a:ext cx="6096000" cy="6853875"/>
          </a:xfrm>
          <a:prstGeom prst="rect">
            <a:avLst/>
          </a:prstGeom>
        </p:spPr>
      </p:pic>
    </p:spTree>
    <p:extLst>
      <p:ext uri="{BB962C8B-B14F-4D97-AF65-F5344CB8AC3E}">
        <p14:creationId xmlns:p14="http://schemas.microsoft.com/office/powerpoint/2010/main" val="2463987317"/>
      </p:ext>
    </p:extLst>
  </p:cSld>
  <p:clrMapOvr>
    <a:masterClrMapping/>
  </p:clrMapOvr>
</p:sld>
</file>

<file path=ppt/theme/theme1.xml><?xml version="1.0" encoding="utf-8"?>
<a:theme xmlns:a="http://schemas.openxmlformats.org/drawingml/2006/main" name="Office Theme">
  <a:themeElements>
    <a:clrScheme name="FID">
      <a:dk1>
        <a:sysClr val="windowText" lastClr="000000"/>
      </a:dk1>
      <a:lt1>
        <a:sysClr val="window" lastClr="FFFFFF"/>
      </a:lt1>
      <a:dk2>
        <a:srgbClr val="00534C"/>
      </a:dk2>
      <a:lt2>
        <a:srgbClr val="F2F2F2"/>
      </a:lt2>
      <a:accent1>
        <a:srgbClr val="00534C"/>
      </a:accent1>
      <a:accent2>
        <a:srgbClr val="4D8782"/>
      </a:accent2>
      <a:accent3>
        <a:srgbClr val="80A9A6"/>
      </a:accent3>
      <a:accent4>
        <a:srgbClr val="F2A900"/>
      </a:accent4>
      <a:accent5>
        <a:srgbClr val="E29F4D"/>
      </a:accent5>
      <a:accent6>
        <a:srgbClr val="F9D480"/>
      </a:accent6>
      <a:hlink>
        <a:srgbClr val="0563C1"/>
      </a:hlink>
      <a:folHlink>
        <a:srgbClr val="954F72"/>
      </a:folHlink>
    </a:clrScheme>
    <a:fontScheme name="Fi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s" ma:contentTypeID="0x0101005E0A6D3B6F65364FA67AFF834917ADE3" ma:contentTypeVersion="13" ma:contentTypeDescription="Izveidot jaunu dokumentu." ma:contentTypeScope="" ma:versionID="c14badbcdefc6bfce90bf58bec09f31b">
  <xsd:schema xmlns:xsd="http://www.w3.org/2001/XMLSchema" xmlns:xs="http://www.w3.org/2001/XMLSchema" xmlns:p="http://schemas.microsoft.com/office/2006/metadata/properties" xmlns:ns3="556f0813-461c-4021-8372-2bb1c225f4fc" xmlns:ns4="a2120b34-83b4-4164-b38c-b8673dd64bb3" targetNamespace="http://schemas.microsoft.com/office/2006/metadata/properties" ma:root="true" ma:fieldsID="eb818c1621fcb053ae2a4b8ff5c0146c" ns3:_="" ns4:_="">
    <xsd:import namespace="556f0813-461c-4021-8372-2bb1c225f4fc"/>
    <xsd:import namespace="a2120b34-83b4-4164-b38c-b8673dd64bb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6f0813-461c-4021-8372-2bb1c225f4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120b34-83b4-4164-b38c-b8673dd64bb3" elementFormDefault="qualified">
    <xsd:import namespace="http://schemas.microsoft.com/office/2006/documentManagement/types"/>
    <xsd:import namespace="http://schemas.microsoft.com/office/infopath/2007/PartnerControls"/>
    <xsd:element name="SharedWithUsers" ma:index="15"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Koplietots ar: detalizēti" ma:internalName="SharedWithDetails" ma:readOnly="true">
      <xsd:simpleType>
        <xsd:restriction base="dms:Note">
          <xsd:maxLength value="255"/>
        </xsd:restriction>
      </xsd:simpleType>
    </xsd:element>
    <xsd:element name="SharingHintHash" ma:index="17"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5377A7-7B07-467D-8062-64DCE7783AFB}">
  <ds:schemaRefs>
    <ds:schemaRef ds:uri="http://schemas.microsoft.com/sharepoint/v3/contenttype/forms"/>
  </ds:schemaRefs>
</ds:datastoreItem>
</file>

<file path=customXml/itemProps2.xml><?xml version="1.0" encoding="utf-8"?>
<ds:datastoreItem xmlns:ds="http://schemas.openxmlformats.org/officeDocument/2006/customXml" ds:itemID="{B40E707C-71E0-4B08-9742-5F02A6E3F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6f0813-461c-4021-8372-2bb1c225f4fc"/>
    <ds:schemaRef ds:uri="a2120b34-83b4-4164-b38c-b8673dd64b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7E94B8-E34C-4C63-BC1E-33334C50A5C8}">
  <ds:schemaRefs>
    <ds:schemaRef ds:uri="http://schemas.microsoft.com/office/infopath/2007/PartnerControls"/>
    <ds:schemaRef ds:uri="http://purl.org/dc/terms/"/>
    <ds:schemaRef ds:uri="http://purl.org/dc/dcmitype/"/>
    <ds:schemaRef ds:uri="556f0813-461c-4021-8372-2bb1c225f4fc"/>
    <ds:schemaRef ds:uri="http://purl.org/dc/elements/1.1/"/>
    <ds:schemaRef ds:uri="http://schemas.microsoft.com/office/2006/documentManagement/types"/>
    <ds:schemaRef ds:uri="http://schemas.openxmlformats.org/package/2006/metadata/core-properties"/>
    <ds:schemaRef ds:uri="a2120b34-83b4-4164-b38c-b8673dd64bb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6056</TotalTime>
  <Words>1035</Words>
  <Application>Microsoft Office PowerPoint</Application>
  <PresentationFormat>Widescreen</PresentationFormat>
  <Paragraphs>87</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Paulis Iļjenkovs</dc:creator>
  <cp:lastModifiedBy>Paulis Iļjenkovs</cp:lastModifiedBy>
  <cp:revision>139</cp:revision>
  <dcterms:created xsi:type="dcterms:W3CDTF">2020-03-03T12:34:36Z</dcterms:created>
  <dcterms:modified xsi:type="dcterms:W3CDTF">2022-03-16T18:24:36Z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0x0101005E0A6D3B6F65364FA67AFF834917ADE3</vt:lpwstr>
  </property>
</Properties>
</file>