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93" r:id="rId2"/>
    <p:sldId id="421" r:id="rId3"/>
    <p:sldId id="399" r:id="rId4"/>
    <p:sldId id="419" r:id="rId5"/>
  </p:sldIdLst>
  <p:sldSz cx="12192000" cy="6858000"/>
  <p:notesSz cx="6797675" cy="9859963"/>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4D1ACFA-C75E-4689-B639-6ABF214D488A}">
          <p14:sldIdLst>
            <p14:sldId id="293"/>
            <p14:sldId id="421"/>
            <p14:sldId id="399"/>
            <p14:sldId id="419"/>
          </p14:sldIdLst>
        </p14:section>
        <p14:section name="Default Section" id="{6DAAC62C-6096-43EB-8C4B-7A52B7CB97DA}">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ona Ķepiņa" initials="IĶ" lastIdx="1" clrIdx="0">
    <p:extLst>
      <p:ext uri="{19B8F6BF-5375-455C-9EA6-DF929625EA0E}">
        <p15:presenceInfo xmlns:p15="http://schemas.microsoft.com/office/powerpoint/2012/main" userId="S::Ilona.Kepina@vid.gov.lv::3e916fed-01ef-40c8-9fd3-f2e16e3e29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366"/>
    <a:srgbClr val="517CAF"/>
    <a:srgbClr val="4990F9"/>
    <a:srgbClr val="FF5050"/>
    <a:srgbClr val="FFFF75"/>
    <a:srgbClr val="353535"/>
    <a:srgbClr val="FFFF66"/>
    <a:srgbClr val="0122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8" autoAdjust="0"/>
    <p:restoredTop sz="70877" autoAdjust="0"/>
  </p:normalViewPr>
  <p:slideViewPr>
    <p:cSldViewPr snapToGrid="0">
      <p:cViewPr varScale="1">
        <p:scale>
          <a:sx n="92" d="100"/>
          <a:sy n="92" d="100"/>
        </p:scale>
        <p:origin x="13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4711"/>
          </a:xfrm>
          <a:prstGeom prst="rect">
            <a:avLst/>
          </a:prstGeom>
        </p:spPr>
        <p:txBody>
          <a:bodyPr vert="horz" lIns="90727" tIns="45363" rIns="90727" bIns="45363" rtlCol="0"/>
          <a:lstStyle>
            <a:lvl1pPr algn="l">
              <a:defRPr sz="1200"/>
            </a:lvl1pPr>
          </a:lstStyle>
          <a:p>
            <a:endParaRPr lang="lv-LV"/>
          </a:p>
        </p:txBody>
      </p:sp>
      <p:sp>
        <p:nvSpPr>
          <p:cNvPr id="3" name="Date Placeholder 2"/>
          <p:cNvSpPr>
            <a:spLocks noGrp="1"/>
          </p:cNvSpPr>
          <p:nvPr>
            <p:ph type="dt" idx="1"/>
          </p:nvPr>
        </p:nvSpPr>
        <p:spPr>
          <a:xfrm>
            <a:off x="3850444" y="1"/>
            <a:ext cx="2945659" cy="494711"/>
          </a:xfrm>
          <a:prstGeom prst="rect">
            <a:avLst/>
          </a:prstGeom>
        </p:spPr>
        <p:txBody>
          <a:bodyPr vert="horz" lIns="90727" tIns="45363" rIns="90727" bIns="45363" rtlCol="0"/>
          <a:lstStyle>
            <a:lvl1pPr algn="r">
              <a:defRPr sz="1200"/>
            </a:lvl1pPr>
          </a:lstStyle>
          <a:p>
            <a:fld id="{721C2397-DDBD-4D55-9CB7-5FAB464C695B}" type="datetimeFigureOut">
              <a:rPr lang="lv-LV" smtClean="0"/>
              <a:t>17.03.2022</a:t>
            </a:fld>
            <a:endParaRPr lang="lv-LV"/>
          </a:p>
        </p:txBody>
      </p:sp>
      <p:sp>
        <p:nvSpPr>
          <p:cNvPr id="4" name="Slide Image Placeholder 3"/>
          <p:cNvSpPr>
            <a:spLocks noGrp="1" noRot="1" noChangeAspect="1"/>
          </p:cNvSpPr>
          <p:nvPr>
            <p:ph type="sldImg" idx="2"/>
          </p:nvPr>
        </p:nvSpPr>
        <p:spPr>
          <a:xfrm>
            <a:off x="441325" y="1233488"/>
            <a:ext cx="5915025" cy="3327400"/>
          </a:xfrm>
          <a:prstGeom prst="rect">
            <a:avLst/>
          </a:prstGeom>
          <a:noFill/>
          <a:ln w="12700">
            <a:solidFill>
              <a:prstClr val="black"/>
            </a:solidFill>
          </a:ln>
        </p:spPr>
        <p:txBody>
          <a:bodyPr vert="horz" lIns="90727" tIns="45363" rIns="90727" bIns="45363" rtlCol="0" anchor="ctr"/>
          <a:lstStyle/>
          <a:p>
            <a:endParaRPr lang="lv-LV"/>
          </a:p>
        </p:txBody>
      </p:sp>
      <p:sp>
        <p:nvSpPr>
          <p:cNvPr id="5" name="Notes Placeholder 4"/>
          <p:cNvSpPr>
            <a:spLocks noGrp="1"/>
          </p:cNvSpPr>
          <p:nvPr>
            <p:ph type="body" sz="quarter" idx="3"/>
          </p:nvPr>
        </p:nvSpPr>
        <p:spPr>
          <a:xfrm>
            <a:off x="679768" y="4745108"/>
            <a:ext cx="5438140" cy="3882361"/>
          </a:xfrm>
          <a:prstGeom prst="rect">
            <a:avLst/>
          </a:prstGeom>
        </p:spPr>
        <p:txBody>
          <a:bodyPr vert="horz" lIns="90727" tIns="45363" rIns="90727" bIns="4536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365255"/>
            <a:ext cx="2945659" cy="494710"/>
          </a:xfrm>
          <a:prstGeom prst="rect">
            <a:avLst/>
          </a:prstGeom>
        </p:spPr>
        <p:txBody>
          <a:bodyPr vert="horz" lIns="90727" tIns="45363" rIns="90727" bIns="45363" rtlCol="0" anchor="b"/>
          <a:lstStyle>
            <a:lvl1pPr algn="l">
              <a:defRPr sz="1200"/>
            </a:lvl1pPr>
          </a:lstStyle>
          <a:p>
            <a:endParaRPr lang="lv-LV"/>
          </a:p>
        </p:txBody>
      </p:sp>
      <p:sp>
        <p:nvSpPr>
          <p:cNvPr id="7" name="Slide Number Placeholder 6"/>
          <p:cNvSpPr>
            <a:spLocks noGrp="1"/>
          </p:cNvSpPr>
          <p:nvPr>
            <p:ph type="sldNum" sz="quarter" idx="5"/>
          </p:nvPr>
        </p:nvSpPr>
        <p:spPr>
          <a:xfrm>
            <a:off x="3850444" y="9365255"/>
            <a:ext cx="2945659" cy="494710"/>
          </a:xfrm>
          <a:prstGeom prst="rect">
            <a:avLst/>
          </a:prstGeom>
        </p:spPr>
        <p:txBody>
          <a:bodyPr vert="horz" lIns="90727" tIns="45363" rIns="90727" bIns="45363" rtlCol="0" anchor="b"/>
          <a:lstStyle>
            <a:lvl1pPr algn="r">
              <a:defRPr sz="1200"/>
            </a:lvl1pPr>
          </a:lstStyle>
          <a:p>
            <a:fld id="{2A6EA7CB-6419-486A-BD94-E7082E3CDA1E}" type="slidenum">
              <a:rPr lang="lv-LV" smtClean="0"/>
              <a:t>‹#›</a:t>
            </a:fld>
            <a:endParaRPr lang="lv-LV"/>
          </a:p>
        </p:txBody>
      </p:sp>
    </p:spTree>
    <p:extLst>
      <p:ext uri="{BB962C8B-B14F-4D97-AF65-F5344CB8AC3E}">
        <p14:creationId xmlns:p14="http://schemas.microsoft.com/office/powerpoint/2010/main" val="1498938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2A6EA7CB-6419-486A-BD94-E7082E3CDA1E}" type="slidenum">
              <a:rPr lang="lv-LV" smtClean="0"/>
              <a:t>1</a:t>
            </a:fld>
            <a:endParaRPr lang="lv-LV"/>
          </a:p>
        </p:txBody>
      </p:sp>
    </p:spTree>
    <p:extLst>
      <p:ext uri="{BB962C8B-B14F-4D97-AF65-F5344CB8AC3E}">
        <p14:creationId xmlns:p14="http://schemas.microsoft.com/office/powerpoint/2010/main" val="2836507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2A6EA7CB-6419-486A-BD94-E7082E3CDA1E}" type="slidenum">
              <a:rPr lang="lv-LV" smtClean="0"/>
              <a:t>2</a:t>
            </a:fld>
            <a:endParaRPr lang="lv-LV"/>
          </a:p>
        </p:txBody>
      </p:sp>
    </p:spTree>
    <p:extLst>
      <p:ext uri="{BB962C8B-B14F-4D97-AF65-F5344CB8AC3E}">
        <p14:creationId xmlns:p14="http://schemas.microsoft.com/office/powerpoint/2010/main" val="1354235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Īsais apkopojums Krievijas sankcionētajām precēm (ar jaunāko informāciju)</a:t>
            </a:r>
          </a:p>
        </p:txBody>
      </p:sp>
      <p:sp>
        <p:nvSpPr>
          <p:cNvPr id="4" name="Slide Number Placeholder 3"/>
          <p:cNvSpPr>
            <a:spLocks noGrp="1"/>
          </p:cNvSpPr>
          <p:nvPr>
            <p:ph type="sldNum" sz="quarter" idx="5"/>
          </p:nvPr>
        </p:nvSpPr>
        <p:spPr/>
        <p:txBody>
          <a:bodyPr/>
          <a:lstStyle/>
          <a:p>
            <a:fld id="{2A6EA7CB-6419-486A-BD94-E7082E3CDA1E}" type="slidenum">
              <a:rPr lang="lv-LV" smtClean="0"/>
              <a:t>3</a:t>
            </a:fld>
            <a:endParaRPr lang="lv-LV"/>
          </a:p>
        </p:txBody>
      </p:sp>
    </p:spTree>
    <p:extLst>
      <p:ext uri="{BB962C8B-B14F-4D97-AF65-F5344CB8AC3E}">
        <p14:creationId xmlns:p14="http://schemas.microsoft.com/office/powerpoint/2010/main" val="1446996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Īsais apkopojums Baltkrievijas sankcionētajām precēm (ar jaunāko informāciju)</a:t>
            </a:r>
          </a:p>
          <a:p>
            <a:endParaRPr lang="lv-LV" dirty="0"/>
          </a:p>
        </p:txBody>
      </p:sp>
      <p:sp>
        <p:nvSpPr>
          <p:cNvPr id="4" name="Slide Number Placeholder 3"/>
          <p:cNvSpPr>
            <a:spLocks noGrp="1"/>
          </p:cNvSpPr>
          <p:nvPr>
            <p:ph type="sldNum" sz="quarter" idx="10"/>
          </p:nvPr>
        </p:nvSpPr>
        <p:spPr/>
        <p:txBody>
          <a:bodyPr/>
          <a:lstStyle/>
          <a:p>
            <a:fld id="{2A6EA7CB-6419-486A-BD94-E7082E3CDA1E}" type="slidenum">
              <a:rPr lang="lv-LV" smtClean="0"/>
              <a:t>4</a:t>
            </a:fld>
            <a:endParaRPr lang="lv-LV"/>
          </a:p>
        </p:txBody>
      </p:sp>
    </p:spTree>
    <p:extLst>
      <p:ext uri="{BB962C8B-B14F-4D97-AF65-F5344CB8AC3E}">
        <p14:creationId xmlns:p14="http://schemas.microsoft.com/office/powerpoint/2010/main" val="30830033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6CC8C-EC47-49BE-B8E2-F30171272C03}"/>
              </a:ext>
            </a:extLst>
          </p:cNvPr>
          <p:cNvSpPr>
            <a:spLocks noGrp="1"/>
          </p:cNvSpPr>
          <p:nvPr>
            <p:ph type="title"/>
          </p:nvPr>
        </p:nvSpPr>
        <p:spPr>
          <a:xfrm>
            <a:off x="838200" y="365125"/>
            <a:ext cx="10515600" cy="1325563"/>
          </a:xfrm>
        </p:spPr>
        <p:txBody>
          <a:bodyPr/>
          <a:lstStyle/>
          <a:p>
            <a:r>
              <a:rPr lang="en-US" dirty="0"/>
              <a:t>Click to edit Master title style</a:t>
            </a:r>
            <a:endParaRPr lang="lv-LV" dirty="0"/>
          </a:p>
        </p:txBody>
      </p:sp>
      <p:sp>
        <p:nvSpPr>
          <p:cNvPr id="3" name="Content Placeholder 2">
            <a:extLst>
              <a:ext uri="{FF2B5EF4-FFF2-40B4-BE49-F238E27FC236}">
                <a16:creationId xmlns:a16="http://schemas.microsoft.com/office/drawing/2014/main" id="{8378D1F9-F595-4057-B8BC-3F95CC3E97F4}"/>
              </a:ext>
            </a:extLst>
          </p:cNvPr>
          <p:cNvSpPr>
            <a:spLocks noGrp="1"/>
          </p:cNvSpPr>
          <p:nvPr>
            <p:ph idx="1"/>
          </p:nvPr>
        </p:nvSpPr>
        <p:spPr>
          <a:xfrm>
            <a:off x="838200" y="1825625"/>
            <a:ext cx="10515600" cy="4351338"/>
          </a:xfrm>
        </p:spPr>
        <p:txBody>
          <a:bodyPr>
            <a:no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6" name="Slide Number Placeholder 5">
            <a:extLst>
              <a:ext uri="{FF2B5EF4-FFF2-40B4-BE49-F238E27FC236}">
                <a16:creationId xmlns:a16="http://schemas.microsoft.com/office/drawing/2014/main" id="{81905D80-564E-43CF-A4A4-C6B9BD730327}"/>
              </a:ext>
            </a:extLst>
          </p:cNvPr>
          <p:cNvSpPr>
            <a:spLocks noGrp="1"/>
          </p:cNvSpPr>
          <p:nvPr>
            <p:ph type="sldNum" sz="quarter" idx="12"/>
          </p:nvPr>
        </p:nvSpPr>
        <p:spPr/>
        <p:txBody>
          <a:bodyPr/>
          <a:lstStyle/>
          <a:p>
            <a:fld id="{7509A935-DFD3-462C-ABE8-08048DC21CC9}" type="slidenum">
              <a:rPr lang="lv-LV" smtClean="0"/>
              <a:t>‹#›</a:t>
            </a:fld>
            <a:endParaRPr lang="lv-LV"/>
          </a:p>
        </p:txBody>
      </p:sp>
      <p:pic>
        <p:nvPicPr>
          <p:cNvPr id="8" name="Picture 7">
            <a:extLst>
              <a:ext uri="{FF2B5EF4-FFF2-40B4-BE49-F238E27FC236}">
                <a16:creationId xmlns:a16="http://schemas.microsoft.com/office/drawing/2014/main" id="{53D32BE6-2135-4521-A546-2A8A8047C3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239061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2A514-7D5F-46F3-8ABB-1F556C0FE299}"/>
              </a:ext>
            </a:extLst>
          </p:cNvPr>
          <p:cNvSpPr>
            <a:spLocks noGrp="1"/>
          </p:cNvSpPr>
          <p:nvPr>
            <p:ph type="title"/>
          </p:nvPr>
        </p:nvSpPr>
        <p:spPr/>
        <p:txBody>
          <a:bodyPr/>
          <a:lstStyle/>
          <a:p>
            <a:r>
              <a:rPr lang="en-US" dirty="0"/>
              <a:t>Click to edit Master title style</a:t>
            </a:r>
            <a:endParaRPr lang="lv-LV" dirty="0"/>
          </a:p>
        </p:txBody>
      </p:sp>
      <p:sp>
        <p:nvSpPr>
          <p:cNvPr id="3" name="Vertical Text Placeholder 2">
            <a:extLst>
              <a:ext uri="{FF2B5EF4-FFF2-40B4-BE49-F238E27FC236}">
                <a16:creationId xmlns:a16="http://schemas.microsoft.com/office/drawing/2014/main" id="{DFB78F5D-A3E4-47D6-932B-BACAAA9E1F2A}"/>
              </a:ext>
            </a:extLst>
          </p:cNvPr>
          <p:cNvSpPr>
            <a:spLocks noGrp="1"/>
          </p:cNvSpPr>
          <p:nvPr>
            <p:ph type="body" orient="vert" idx="1"/>
          </p:nvPr>
        </p:nvSpPr>
        <p:spPr/>
        <p:txBody>
          <a:bodyPr vert="eaVert">
            <a:no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6" name="Slide Number Placeholder 5">
            <a:extLst>
              <a:ext uri="{FF2B5EF4-FFF2-40B4-BE49-F238E27FC236}">
                <a16:creationId xmlns:a16="http://schemas.microsoft.com/office/drawing/2014/main" id="{91E4A32C-C7E3-4BF1-8369-827DA95D515E}"/>
              </a:ext>
            </a:extLst>
          </p:cNvPr>
          <p:cNvSpPr>
            <a:spLocks noGrp="1"/>
          </p:cNvSpPr>
          <p:nvPr>
            <p:ph type="sldNum" sz="quarter" idx="12"/>
          </p:nvPr>
        </p:nvSpPr>
        <p:spPr/>
        <p:txBody>
          <a:bodyPr/>
          <a:lstStyle/>
          <a:p>
            <a:fld id="{7509A935-DFD3-462C-ABE8-08048DC21CC9}" type="slidenum">
              <a:rPr lang="lv-LV" smtClean="0"/>
              <a:t>‹#›</a:t>
            </a:fld>
            <a:endParaRPr lang="lv-LV"/>
          </a:p>
        </p:txBody>
      </p:sp>
      <p:pic>
        <p:nvPicPr>
          <p:cNvPr id="7" name="Picture 6">
            <a:extLst>
              <a:ext uri="{FF2B5EF4-FFF2-40B4-BE49-F238E27FC236}">
                <a16:creationId xmlns:a16="http://schemas.microsoft.com/office/drawing/2014/main" id="{410F77B0-4779-4852-9D3C-D97187C472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2688880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9A507A-4F7D-462A-9E2C-AB43D7DE4E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6D7BBCC3-D83D-4D3D-9210-7EAFF5CDACCE}"/>
              </a:ext>
            </a:extLst>
          </p:cNvPr>
          <p:cNvSpPr>
            <a:spLocks noGrp="1"/>
          </p:cNvSpPr>
          <p:nvPr>
            <p:ph type="body" orient="vert" idx="1"/>
          </p:nvPr>
        </p:nvSpPr>
        <p:spPr>
          <a:xfrm>
            <a:off x="838200" y="365125"/>
            <a:ext cx="7734300" cy="5811838"/>
          </a:xfrm>
        </p:spPr>
        <p:txBody>
          <a:bodyPr vert="eaVert">
            <a:no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6" name="Slide Number Placeholder 5">
            <a:extLst>
              <a:ext uri="{FF2B5EF4-FFF2-40B4-BE49-F238E27FC236}">
                <a16:creationId xmlns:a16="http://schemas.microsoft.com/office/drawing/2014/main" id="{4618F318-0DC9-421B-8C4A-40668E7918BB}"/>
              </a:ext>
            </a:extLst>
          </p:cNvPr>
          <p:cNvSpPr>
            <a:spLocks noGrp="1"/>
          </p:cNvSpPr>
          <p:nvPr>
            <p:ph type="sldNum" sz="quarter" idx="12"/>
          </p:nvPr>
        </p:nvSpPr>
        <p:spPr/>
        <p:txBody>
          <a:bodyPr/>
          <a:lstStyle/>
          <a:p>
            <a:fld id="{7509A935-DFD3-462C-ABE8-08048DC21CC9}" type="slidenum">
              <a:rPr lang="lv-LV" smtClean="0"/>
              <a:t>‹#›</a:t>
            </a:fld>
            <a:endParaRPr lang="lv-LV"/>
          </a:p>
        </p:txBody>
      </p:sp>
      <p:pic>
        <p:nvPicPr>
          <p:cNvPr id="7" name="Picture 6">
            <a:extLst>
              <a:ext uri="{FF2B5EF4-FFF2-40B4-BE49-F238E27FC236}">
                <a16:creationId xmlns:a16="http://schemas.microsoft.com/office/drawing/2014/main" id="{BB87C497-BC9B-4409-A984-5C031FD320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463905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09A935-DFD3-462C-ABE8-08048DC21CC9}" type="slidenum">
              <a:rPr lang="lv-LV" smtClean="0"/>
              <a:t>‹#›</a:t>
            </a:fld>
            <a:endParaRPr lang="lv-LV"/>
          </a:p>
        </p:txBody>
      </p:sp>
    </p:spTree>
    <p:extLst>
      <p:ext uri="{BB962C8B-B14F-4D97-AF65-F5344CB8AC3E}">
        <p14:creationId xmlns:p14="http://schemas.microsoft.com/office/powerpoint/2010/main" val="26278725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09A935-DFD3-462C-ABE8-08048DC21CC9}" type="slidenum">
              <a:rPr lang="lv-LV" smtClean="0"/>
              <a:t>‹#›</a:t>
            </a:fld>
            <a:endParaRPr lang="lv-LV"/>
          </a:p>
        </p:txBody>
      </p:sp>
    </p:spTree>
    <p:extLst>
      <p:ext uri="{BB962C8B-B14F-4D97-AF65-F5344CB8AC3E}">
        <p14:creationId xmlns:p14="http://schemas.microsoft.com/office/powerpoint/2010/main" val="95644417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09A935-DFD3-462C-ABE8-08048DC21CC9}" type="slidenum">
              <a:rPr lang="lv-LV" smtClean="0"/>
              <a:t>‹#›</a:t>
            </a:fld>
            <a:endParaRPr lang="lv-LV"/>
          </a:p>
        </p:txBody>
      </p:sp>
    </p:spTree>
    <p:extLst>
      <p:ext uri="{BB962C8B-B14F-4D97-AF65-F5344CB8AC3E}">
        <p14:creationId xmlns:p14="http://schemas.microsoft.com/office/powerpoint/2010/main" val="409687397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47745B8D-8C6D-4745-B64D-4DA068FCDB47}" type="slidenum">
              <a:rPr lang="en-US" altLang="lv-LV"/>
              <a:pPr>
                <a:defRPr/>
              </a:pPr>
              <a:t>‹#›</a:t>
            </a:fld>
            <a:endParaRPr lang="en-US" altLang="lv-LV"/>
          </a:p>
        </p:txBody>
      </p:sp>
    </p:spTree>
    <p:extLst>
      <p:ext uri="{BB962C8B-B14F-4D97-AF65-F5344CB8AC3E}">
        <p14:creationId xmlns:p14="http://schemas.microsoft.com/office/powerpoint/2010/main" val="372174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alphaModFix amt="76000"/>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2AC163-1592-4550-A534-0D78A8C15D53}"/>
              </a:ext>
            </a:extLst>
          </p:cNvPr>
          <p:cNvSpPr/>
          <p:nvPr userDrawn="1"/>
        </p:nvSpPr>
        <p:spPr>
          <a:xfrm>
            <a:off x="838200" y="-1"/>
            <a:ext cx="4572000" cy="5972176"/>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Rectangle 7">
            <a:extLst>
              <a:ext uri="{FF2B5EF4-FFF2-40B4-BE49-F238E27FC236}">
                <a16:creationId xmlns:a16="http://schemas.microsoft.com/office/drawing/2014/main" id="{7AF62AEC-1197-4808-8061-8E0129FA2567}"/>
              </a:ext>
            </a:extLst>
          </p:cNvPr>
          <p:cNvSpPr/>
          <p:nvPr userDrawn="1"/>
        </p:nvSpPr>
        <p:spPr>
          <a:xfrm>
            <a:off x="838200" y="5730240"/>
            <a:ext cx="4572000" cy="33401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Text Placeholder 11">
            <a:extLst>
              <a:ext uri="{FF2B5EF4-FFF2-40B4-BE49-F238E27FC236}">
                <a16:creationId xmlns:a16="http://schemas.microsoft.com/office/drawing/2014/main" id="{8C41316E-45AE-47DE-B113-1284040F3987}"/>
              </a:ext>
            </a:extLst>
          </p:cNvPr>
          <p:cNvSpPr>
            <a:spLocks noGrp="1"/>
          </p:cNvSpPr>
          <p:nvPr>
            <p:ph type="body" sz="quarter" idx="13" hasCustomPrompt="1"/>
          </p:nvPr>
        </p:nvSpPr>
        <p:spPr>
          <a:xfrm>
            <a:off x="1224280" y="2035652"/>
            <a:ext cx="3799840" cy="2343308"/>
          </a:xfrm>
        </p:spPr>
        <p:txBody>
          <a:bodyPr>
            <a:noAutofit/>
          </a:bodyPr>
          <a:lstStyle>
            <a:lvl1pPr marL="0" indent="0">
              <a:buNone/>
              <a:defRPr sz="2800" b="1">
                <a:solidFill>
                  <a:srgbClr val="012269"/>
                </a:solidFill>
                <a:latin typeface="Verdana" panose="020B0604030504040204" pitchFamily="34" charset="0"/>
                <a:ea typeface="Verdana" panose="020B0604030504040204" pitchFamily="34" charset="0"/>
              </a:defRPr>
            </a:lvl1pPr>
          </a:lstStyle>
          <a:p>
            <a:pPr lvl="0"/>
            <a:r>
              <a:rPr lang="lv-LV" dirty="0"/>
              <a:t>Prezentācijas nosaukums</a:t>
            </a:r>
          </a:p>
        </p:txBody>
      </p:sp>
      <p:sp>
        <p:nvSpPr>
          <p:cNvPr id="13" name="Rectangle 12">
            <a:extLst>
              <a:ext uri="{FF2B5EF4-FFF2-40B4-BE49-F238E27FC236}">
                <a16:creationId xmlns:a16="http://schemas.microsoft.com/office/drawing/2014/main" id="{ED744D15-96F7-41A8-B739-3403873AE2BA}"/>
              </a:ext>
            </a:extLst>
          </p:cNvPr>
          <p:cNvSpPr/>
          <p:nvPr userDrawn="1"/>
        </p:nvSpPr>
        <p:spPr>
          <a:xfrm>
            <a:off x="1224280" y="5656739"/>
            <a:ext cx="3799840" cy="147002"/>
          </a:xfrm>
          <a:prstGeom prst="rect">
            <a:avLst/>
          </a:prstGeom>
          <a:solidFill>
            <a:srgbClr val="499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7" name="Picture 16">
            <a:extLst>
              <a:ext uri="{FF2B5EF4-FFF2-40B4-BE49-F238E27FC236}">
                <a16:creationId xmlns:a16="http://schemas.microsoft.com/office/drawing/2014/main" id="{8C0C7D0D-B8C5-4B44-A17F-644D9AEEAA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6205" y="0"/>
            <a:ext cx="1895989" cy="1895989"/>
          </a:xfrm>
          <a:prstGeom prst="rect">
            <a:avLst/>
          </a:prstGeom>
        </p:spPr>
      </p:pic>
      <p:sp>
        <p:nvSpPr>
          <p:cNvPr id="18" name="Text Placeholder 11">
            <a:extLst>
              <a:ext uri="{FF2B5EF4-FFF2-40B4-BE49-F238E27FC236}">
                <a16:creationId xmlns:a16="http://schemas.microsoft.com/office/drawing/2014/main" id="{49B7456E-FF12-4B54-9863-B69E7260D682}"/>
              </a:ext>
            </a:extLst>
          </p:cNvPr>
          <p:cNvSpPr>
            <a:spLocks noGrp="1"/>
          </p:cNvSpPr>
          <p:nvPr>
            <p:ph type="body" sz="quarter" idx="14" hasCustomPrompt="1"/>
          </p:nvPr>
        </p:nvSpPr>
        <p:spPr>
          <a:xfrm>
            <a:off x="1224280" y="4558586"/>
            <a:ext cx="3799840" cy="562054"/>
          </a:xfrm>
        </p:spPr>
        <p:txBody>
          <a:bodyPr>
            <a:normAutofit/>
          </a:bodyPr>
          <a:lstStyle>
            <a:lvl1pPr marL="0" indent="0">
              <a:buNone/>
              <a:defRPr sz="1800" b="0">
                <a:solidFill>
                  <a:srgbClr val="000000"/>
                </a:solidFill>
                <a:latin typeface="Verdana" panose="020B0604030504040204" pitchFamily="34" charset="0"/>
                <a:ea typeface="Verdana" panose="020B0604030504040204" pitchFamily="34" charset="0"/>
              </a:defRPr>
            </a:lvl1pPr>
          </a:lstStyle>
          <a:p>
            <a:pPr lvl="0"/>
            <a:r>
              <a:rPr lang="lv-LV" dirty="0"/>
              <a:t>Autors</a:t>
            </a:r>
          </a:p>
        </p:txBody>
      </p:sp>
      <p:sp>
        <p:nvSpPr>
          <p:cNvPr id="19" name="Text Placeholder 11">
            <a:extLst>
              <a:ext uri="{FF2B5EF4-FFF2-40B4-BE49-F238E27FC236}">
                <a16:creationId xmlns:a16="http://schemas.microsoft.com/office/drawing/2014/main" id="{BC7344F2-54B3-48EE-AB97-91559A60BA7A}"/>
              </a:ext>
            </a:extLst>
          </p:cNvPr>
          <p:cNvSpPr>
            <a:spLocks noGrp="1"/>
          </p:cNvSpPr>
          <p:nvPr>
            <p:ph type="body" sz="quarter" idx="15" hasCustomPrompt="1"/>
          </p:nvPr>
        </p:nvSpPr>
        <p:spPr>
          <a:xfrm>
            <a:off x="1224280" y="5302725"/>
            <a:ext cx="3799840" cy="334011"/>
          </a:xfrm>
        </p:spPr>
        <p:txBody>
          <a:bodyPr>
            <a:normAutofit/>
          </a:bodyPr>
          <a:lstStyle>
            <a:lvl1pPr marL="0" indent="0">
              <a:buNone/>
              <a:defRPr sz="1600" b="0">
                <a:solidFill>
                  <a:srgbClr val="4990F9"/>
                </a:solidFill>
                <a:latin typeface="Verdana" panose="020B0604030504040204" pitchFamily="34" charset="0"/>
                <a:ea typeface="Verdana" panose="020B0604030504040204" pitchFamily="34" charset="0"/>
              </a:defRPr>
            </a:lvl1pPr>
          </a:lstStyle>
          <a:p>
            <a:pPr lvl="0"/>
            <a:r>
              <a:rPr lang="lv-LV" dirty="0"/>
              <a:t>Datums</a:t>
            </a:r>
          </a:p>
        </p:txBody>
      </p:sp>
    </p:spTree>
    <p:extLst>
      <p:ext uri="{BB962C8B-B14F-4D97-AF65-F5344CB8AC3E}">
        <p14:creationId xmlns:p14="http://schemas.microsoft.com/office/powerpoint/2010/main" val="2939042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alphaModFix amt="22000"/>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1D5B4-2213-44A9-9A55-19C46043CFFD}"/>
              </a:ext>
            </a:extLst>
          </p:cNvPr>
          <p:cNvSpPr>
            <a:spLocks noGrp="1"/>
          </p:cNvSpPr>
          <p:nvPr>
            <p:ph type="title" hasCustomPrompt="1"/>
          </p:nvPr>
        </p:nvSpPr>
        <p:spPr>
          <a:xfrm>
            <a:off x="838200" y="2394109"/>
            <a:ext cx="10515600" cy="2069782"/>
          </a:xfrm>
        </p:spPr>
        <p:txBody>
          <a:bodyPr anchor="ctr"/>
          <a:lstStyle>
            <a:lvl1pPr algn="ctr">
              <a:defRPr sz="3600"/>
            </a:lvl1pPr>
          </a:lstStyle>
          <a:p>
            <a:r>
              <a:rPr lang="lv-LV" dirty="0" err="1"/>
              <a:t>Starpvirsraksts</a:t>
            </a:r>
            <a:endParaRPr lang="lv-LV" dirty="0"/>
          </a:p>
        </p:txBody>
      </p:sp>
      <p:sp>
        <p:nvSpPr>
          <p:cNvPr id="6" name="Slide Number Placeholder 5">
            <a:extLst>
              <a:ext uri="{FF2B5EF4-FFF2-40B4-BE49-F238E27FC236}">
                <a16:creationId xmlns:a16="http://schemas.microsoft.com/office/drawing/2014/main" id="{F1D78CD9-5DDA-4EF6-90F2-D8846FFAA5C1}"/>
              </a:ext>
            </a:extLst>
          </p:cNvPr>
          <p:cNvSpPr>
            <a:spLocks noGrp="1"/>
          </p:cNvSpPr>
          <p:nvPr>
            <p:ph type="sldNum" sz="quarter" idx="12"/>
          </p:nvPr>
        </p:nvSpPr>
        <p:spPr/>
        <p:txBody>
          <a:bodyPr/>
          <a:lstStyle/>
          <a:p>
            <a:fld id="{7509A935-DFD3-462C-ABE8-08048DC21CC9}" type="slidenum">
              <a:rPr lang="lv-LV" smtClean="0"/>
              <a:t>‹#›</a:t>
            </a:fld>
            <a:endParaRPr lang="lv-LV"/>
          </a:p>
        </p:txBody>
      </p:sp>
      <p:sp>
        <p:nvSpPr>
          <p:cNvPr id="7" name="Rectangle 6">
            <a:extLst>
              <a:ext uri="{FF2B5EF4-FFF2-40B4-BE49-F238E27FC236}">
                <a16:creationId xmlns:a16="http://schemas.microsoft.com/office/drawing/2014/main" id="{2B1AAB59-7094-4C0E-98DA-20537FDC1853}"/>
              </a:ext>
            </a:extLst>
          </p:cNvPr>
          <p:cNvSpPr/>
          <p:nvPr userDrawn="1"/>
        </p:nvSpPr>
        <p:spPr>
          <a:xfrm>
            <a:off x="0" y="4296886"/>
            <a:ext cx="12192000" cy="33401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8" name="Rectangle 7">
            <a:extLst>
              <a:ext uri="{FF2B5EF4-FFF2-40B4-BE49-F238E27FC236}">
                <a16:creationId xmlns:a16="http://schemas.microsoft.com/office/drawing/2014/main" id="{D900D280-2E94-4324-BE41-9B702F61781A}"/>
              </a:ext>
            </a:extLst>
          </p:cNvPr>
          <p:cNvSpPr/>
          <p:nvPr userDrawn="1"/>
        </p:nvSpPr>
        <p:spPr>
          <a:xfrm>
            <a:off x="4196080" y="4223385"/>
            <a:ext cx="3799840" cy="147002"/>
          </a:xfrm>
          <a:prstGeom prst="rect">
            <a:avLst/>
          </a:prstGeom>
          <a:solidFill>
            <a:srgbClr val="499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0" name="Picture 9">
            <a:extLst>
              <a:ext uri="{FF2B5EF4-FFF2-40B4-BE49-F238E27FC236}">
                <a16:creationId xmlns:a16="http://schemas.microsoft.com/office/drawing/2014/main" id="{C002F1BC-1ABB-4B3E-89F2-99AC86BF4E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3137495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CBD8D-5F56-4199-B1F4-CBE326F063BE}"/>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62EB7197-C077-4DC1-AB05-B531574C9EF2}"/>
              </a:ext>
            </a:extLst>
          </p:cNvPr>
          <p:cNvSpPr>
            <a:spLocks noGrp="1"/>
          </p:cNvSpPr>
          <p:nvPr>
            <p:ph sz="half" idx="1"/>
          </p:nvPr>
        </p:nvSpPr>
        <p:spPr>
          <a:xfrm>
            <a:off x="838200" y="1825625"/>
            <a:ext cx="5181600" cy="4351338"/>
          </a:xfrm>
        </p:spPr>
        <p:txBody>
          <a:bodyPr>
            <a:no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Content Placeholder 3">
            <a:extLst>
              <a:ext uri="{FF2B5EF4-FFF2-40B4-BE49-F238E27FC236}">
                <a16:creationId xmlns:a16="http://schemas.microsoft.com/office/drawing/2014/main" id="{7BF2F0B7-2A0B-46B0-BC8A-F1715ECF1201}"/>
              </a:ext>
            </a:extLst>
          </p:cNvPr>
          <p:cNvSpPr>
            <a:spLocks noGrp="1"/>
          </p:cNvSpPr>
          <p:nvPr>
            <p:ph sz="half" idx="2"/>
          </p:nvPr>
        </p:nvSpPr>
        <p:spPr>
          <a:xfrm>
            <a:off x="6172200" y="1825625"/>
            <a:ext cx="5181600" cy="4351338"/>
          </a:xfrm>
        </p:spPr>
        <p:txBody>
          <a:bodyPr>
            <a:no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7" name="Slide Number Placeholder 6">
            <a:extLst>
              <a:ext uri="{FF2B5EF4-FFF2-40B4-BE49-F238E27FC236}">
                <a16:creationId xmlns:a16="http://schemas.microsoft.com/office/drawing/2014/main" id="{5C0C2CA2-11CA-4BAF-A216-D3F29AD478FD}"/>
              </a:ext>
            </a:extLst>
          </p:cNvPr>
          <p:cNvSpPr>
            <a:spLocks noGrp="1"/>
          </p:cNvSpPr>
          <p:nvPr>
            <p:ph type="sldNum" sz="quarter" idx="12"/>
          </p:nvPr>
        </p:nvSpPr>
        <p:spPr/>
        <p:txBody>
          <a:bodyPr/>
          <a:lstStyle/>
          <a:p>
            <a:fld id="{7509A935-DFD3-462C-ABE8-08048DC21CC9}" type="slidenum">
              <a:rPr lang="lv-LV" smtClean="0"/>
              <a:t>‹#›</a:t>
            </a:fld>
            <a:endParaRPr lang="lv-LV"/>
          </a:p>
        </p:txBody>
      </p:sp>
      <p:pic>
        <p:nvPicPr>
          <p:cNvPr id="8" name="Picture 7">
            <a:extLst>
              <a:ext uri="{FF2B5EF4-FFF2-40B4-BE49-F238E27FC236}">
                <a16:creationId xmlns:a16="http://schemas.microsoft.com/office/drawing/2014/main" id="{E207CF27-7ECF-4D5A-A1EF-E66DE4F385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99565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E8688-3B5B-4AC2-87BF-45B3E6F68589}"/>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34577243-9132-4335-A24F-B34B1C1DD2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1584CC9-273C-4C96-8E3E-2C5D9328B69A}"/>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5" name="Text Placeholder 4">
            <a:extLst>
              <a:ext uri="{FF2B5EF4-FFF2-40B4-BE49-F238E27FC236}">
                <a16:creationId xmlns:a16="http://schemas.microsoft.com/office/drawing/2014/main" id="{86CC2915-206E-40C8-BD98-9A5DAF5151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70C4B20-2A1F-4D6B-94F6-82F9E1EF018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9" name="Slide Number Placeholder 8">
            <a:extLst>
              <a:ext uri="{FF2B5EF4-FFF2-40B4-BE49-F238E27FC236}">
                <a16:creationId xmlns:a16="http://schemas.microsoft.com/office/drawing/2014/main" id="{AE0B74FE-A3EE-48F4-9BE2-FC644E49745F}"/>
              </a:ext>
            </a:extLst>
          </p:cNvPr>
          <p:cNvSpPr>
            <a:spLocks noGrp="1"/>
          </p:cNvSpPr>
          <p:nvPr>
            <p:ph type="sldNum" sz="quarter" idx="12"/>
          </p:nvPr>
        </p:nvSpPr>
        <p:spPr/>
        <p:txBody>
          <a:bodyPr/>
          <a:lstStyle/>
          <a:p>
            <a:fld id="{7509A935-DFD3-462C-ABE8-08048DC21CC9}" type="slidenum">
              <a:rPr lang="lv-LV" smtClean="0"/>
              <a:t>‹#›</a:t>
            </a:fld>
            <a:endParaRPr lang="lv-LV"/>
          </a:p>
        </p:txBody>
      </p:sp>
      <p:pic>
        <p:nvPicPr>
          <p:cNvPr id="10" name="Picture 9">
            <a:extLst>
              <a:ext uri="{FF2B5EF4-FFF2-40B4-BE49-F238E27FC236}">
                <a16:creationId xmlns:a16="http://schemas.microsoft.com/office/drawing/2014/main" id="{63EDFC0E-29E3-4366-B510-5197215949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1722362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00167-F6B7-4D11-BDC0-953BA0CC9D34}"/>
              </a:ext>
            </a:extLst>
          </p:cNvPr>
          <p:cNvSpPr>
            <a:spLocks noGrp="1"/>
          </p:cNvSpPr>
          <p:nvPr>
            <p:ph type="title"/>
          </p:nvPr>
        </p:nvSpPr>
        <p:spPr/>
        <p:txBody>
          <a:bodyPr/>
          <a:lstStyle/>
          <a:p>
            <a:r>
              <a:rPr lang="en-US"/>
              <a:t>Click to edit Master title style</a:t>
            </a:r>
            <a:endParaRPr lang="lv-LV"/>
          </a:p>
        </p:txBody>
      </p:sp>
      <p:sp>
        <p:nvSpPr>
          <p:cNvPr id="5" name="Slide Number Placeholder 4">
            <a:extLst>
              <a:ext uri="{FF2B5EF4-FFF2-40B4-BE49-F238E27FC236}">
                <a16:creationId xmlns:a16="http://schemas.microsoft.com/office/drawing/2014/main" id="{61356A26-A4B2-4A22-BA58-65339B5574A5}"/>
              </a:ext>
            </a:extLst>
          </p:cNvPr>
          <p:cNvSpPr>
            <a:spLocks noGrp="1"/>
          </p:cNvSpPr>
          <p:nvPr>
            <p:ph type="sldNum" sz="quarter" idx="12"/>
          </p:nvPr>
        </p:nvSpPr>
        <p:spPr/>
        <p:txBody>
          <a:bodyPr/>
          <a:lstStyle/>
          <a:p>
            <a:fld id="{7509A935-DFD3-462C-ABE8-08048DC21CC9}" type="slidenum">
              <a:rPr lang="lv-LV" smtClean="0"/>
              <a:t>‹#›</a:t>
            </a:fld>
            <a:endParaRPr lang="lv-LV"/>
          </a:p>
        </p:txBody>
      </p:sp>
      <p:pic>
        <p:nvPicPr>
          <p:cNvPr id="6" name="Picture 5">
            <a:extLst>
              <a:ext uri="{FF2B5EF4-FFF2-40B4-BE49-F238E27FC236}">
                <a16:creationId xmlns:a16="http://schemas.microsoft.com/office/drawing/2014/main" id="{ABACEECE-123F-4BFD-9C83-2935B55AB3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53066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0EC5A6-8EFA-4F55-A95E-10DD890EF4C6}"/>
              </a:ext>
            </a:extLst>
          </p:cNvPr>
          <p:cNvSpPr>
            <a:spLocks noGrp="1"/>
          </p:cNvSpPr>
          <p:nvPr>
            <p:ph type="sldNum" sz="quarter" idx="12"/>
          </p:nvPr>
        </p:nvSpPr>
        <p:spPr/>
        <p:txBody>
          <a:bodyPr/>
          <a:lstStyle/>
          <a:p>
            <a:fld id="{7509A935-DFD3-462C-ABE8-08048DC21CC9}" type="slidenum">
              <a:rPr lang="lv-LV" smtClean="0"/>
              <a:t>‹#›</a:t>
            </a:fld>
            <a:endParaRPr lang="lv-LV"/>
          </a:p>
        </p:txBody>
      </p:sp>
      <p:pic>
        <p:nvPicPr>
          <p:cNvPr id="5" name="Picture 4">
            <a:extLst>
              <a:ext uri="{FF2B5EF4-FFF2-40B4-BE49-F238E27FC236}">
                <a16:creationId xmlns:a16="http://schemas.microsoft.com/office/drawing/2014/main" id="{FCD98F42-A103-41DD-A540-31082113BF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782841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B5C6C-EA29-44C3-AAB3-790546BE9954}"/>
              </a:ext>
            </a:extLst>
          </p:cNvPr>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704A0E19-C616-490D-9E52-8FF5A459F2B5}"/>
              </a:ext>
            </a:extLst>
          </p:cNvPr>
          <p:cNvSpPr>
            <a:spLocks noGrp="1"/>
          </p:cNvSpPr>
          <p:nvPr>
            <p:ph idx="1"/>
          </p:nvPr>
        </p:nvSpPr>
        <p:spPr>
          <a:xfrm>
            <a:off x="5183188" y="987425"/>
            <a:ext cx="6172200" cy="4873625"/>
          </a:xfrm>
        </p:spPr>
        <p:txBody>
          <a:bodyPr>
            <a:no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Text Placeholder 3">
            <a:extLst>
              <a:ext uri="{FF2B5EF4-FFF2-40B4-BE49-F238E27FC236}">
                <a16:creationId xmlns:a16="http://schemas.microsoft.com/office/drawing/2014/main" id="{504F8C4F-48D1-4F31-B96E-D7EF6B06BE5E}"/>
              </a:ext>
            </a:extLst>
          </p:cNvPr>
          <p:cNvSpPr>
            <a:spLocks noGrp="1"/>
          </p:cNvSpPr>
          <p:nvPr>
            <p:ph type="body" sz="half" idx="2"/>
          </p:nvPr>
        </p:nvSpPr>
        <p:spPr>
          <a:xfrm>
            <a:off x="839788" y="2057400"/>
            <a:ext cx="3932237" cy="3811588"/>
          </a:xfrm>
        </p:spPr>
        <p:txBody>
          <a:bodyPr>
            <a:no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a:extLst>
              <a:ext uri="{FF2B5EF4-FFF2-40B4-BE49-F238E27FC236}">
                <a16:creationId xmlns:a16="http://schemas.microsoft.com/office/drawing/2014/main" id="{00A7AAD8-C23A-405B-A7F5-D6049779D558}"/>
              </a:ext>
            </a:extLst>
          </p:cNvPr>
          <p:cNvSpPr>
            <a:spLocks noGrp="1"/>
          </p:cNvSpPr>
          <p:nvPr>
            <p:ph type="sldNum" sz="quarter" idx="12"/>
          </p:nvPr>
        </p:nvSpPr>
        <p:spPr/>
        <p:txBody>
          <a:bodyPr/>
          <a:lstStyle/>
          <a:p>
            <a:fld id="{7509A935-DFD3-462C-ABE8-08048DC21CC9}" type="slidenum">
              <a:rPr lang="lv-LV" smtClean="0"/>
              <a:t>‹#›</a:t>
            </a:fld>
            <a:endParaRPr lang="lv-LV"/>
          </a:p>
        </p:txBody>
      </p:sp>
      <p:pic>
        <p:nvPicPr>
          <p:cNvPr id="8" name="Picture 7">
            <a:extLst>
              <a:ext uri="{FF2B5EF4-FFF2-40B4-BE49-F238E27FC236}">
                <a16:creationId xmlns:a16="http://schemas.microsoft.com/office/drawing/2014/main" id="{5A2525B3-68B9-4B50-AE44-7AB6E63A2F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49964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73D93-C454-4CFD-9EEA-B24A9B939B84}"/>
              </a:ext>
            </a:extLst>
          </p:cNvPr>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2EBF1524-C639-452B-A874-85EFC139E8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536ED39B-1F2C-4A7C-9531-E920F258B32E}"/>
              </a:ext>
            </a:extLst>
          </p:cNvPr>
          <p:cNvSpPr>
            <a:spLocks noGrp="1"/>
          </p:cNvSpPr>
          <p:nvPr>
            <p:ph type="body" sz="half" idx="2"/>
          </p:nvPr>
        </p:nvSpPr>
        <p:spPr>
          <a:xfrm>
            <a:off x="839788" y="2057400"/>
            <a:ext cx="3932237" cy="3811588"/>
          </a:xfrm>
        </p:spPr>
        <p:txBody>
          <a:bodyPr>
            <a:no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26EB8B39-06CD-4AF9-AC35-4BAE6E194644}"/>
              </a:ext>
            </a:extLst>
          </p:cNvPr>
          <p:cNvSpPr>
            <a:spLocks noGrp="1"/>
          </p:cNvSpPr>
          <p:nvPr>
            <p:ph type="sldNum" sz="quarter" idx="12"/>
          </p:nvPr>
        </p:nvSpPr>
        <p:spPr/>
        <p:txBody>
          <a:bodyPr/>
          <a:lstStyle/>
          <a:p>
            <a:fld id="{7509A935-DFD3-462C-ABE8-08048DC21CC9}" type="slidenum">
              <a:rPr lang="lv-LV" smtClean="0"/>
              <a:t>‹#›</a:t>
            </a:fld>
            <a:endParaRPr lang="lv-LV"/>
          </a:p>
        </p:txBody>
      </p:sp>
      <p:pic>
        <p:nvPicPr>
          <p:cNvPr id="8" name="Picture 7">
            <a:extLst>
              <a:ext uri="{FF2B5EF4-FFF2-40B4-BE49-F238E27FC236}">
                <a16:creationId xmlns:a16="http://schemas.microsoft.com/office/drawing/2014/main" id="{415839EB-972E-4A95-AA60-DA507560F3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2925" y="0"/>
            <a:ext cx="1895989" cy="1895989"/>
          </a:xfrm>
          <a:prstGeom prst="rect">
            <a:avLst/>
          </a:prstGeom>
        </p:spPr>
      </p:pic>
    </p:spTree>
    <p:extLst>
      <p:ext uri="{BB962C8B-B14F-4D97-AF65-F5344CB8AC3E}">
        <p14:creationId xmlns:p14="http://schemas.microsoft.com/office/powerpoint/2010/main" val="1027173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B244A1-30DA-4F74-8A6C-85AB4271FA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lv-LV" dirty="0"/>
          </a:p>
        </p:txBody>
      </p:sp>
      <p:sp>
        <p:nvSpPr>
          <p:cNvPr id="3" name="Text Placeholder 2">
            <a:extLst>
              <a:ext uri="{FF2B5EF4-FFF2-40B4-BE49-F238E27FC236}">
                <a16:creationId xmlns:a16="http://schemas.microsoft.com/office/drawing/2014/main" id="{6860C033-96B1-455F-929A-ECF1A0B4948A}"/>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6" name="Slide Number Placeholder 5">
            <a:extLst>
              <a:ext uri="{FF2B5EF4-FFF2-40B4-BE49-F238E27FC236}">
                <a16:creationId xmlns:a16="http://schemas.microsoft.com/office/drawing/2014/main" id="{A9984555-F84E-401A-9C72-719DD620F9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09A935-DFD3-462C-ABE8-08048DC21CC9}" type="slidenum">
              <a:rPr lang="lv-LV" smtClean="0"/>
              <a:t>‹#›</a:t>
            </a:fld>
            <a:endParaRPr lang="lv-LV"/>
          </a:p>
        </p:txBody>
      </p:sp>
    </p:spTree>
    <p:extLst>
      <p:ext uri="{BB962C8B-B14F-4D97-AF65-F5344CB8AC3E}">
        <p14:creationId xmlns:p14="http://schemas.microsoft.com/office/powerpoint/2010/main" val="3945695741"/>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l" defTabSz="914400" rtl="0" eaLnBrk="1" latinLnBrk="0" hangingPunct="1">
        <a:lnSpc>
          <a:spcPct val="90000"/>
        </a:lnSpc>
        <a:spcBef>
          <a:spcPct val="0"/>
        </a:spcBef>
        <a:buNone/>
        <a:defRPr sz="2800" b="1" kern="1200">
          <a:solidFill>
            <a:srgbClr val="012269"/>
          </a:solidFill>
          <a:latin typeface="Verdana" panose="020B0604030504040204" pitchFamily="34" charset="0"/>
          <a:ea typeface="Verdana" panose="020B0604030504040204" pitchFamily="34" charset="0"/>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000000"/>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rgbClr val="000000"/>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000000"/>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rgbClr val="000000"/>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rgbClr val="000000"/>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itvs.vid.gov.lv/?lang=nat"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www.sanctionsmap.eu/#/main" TargetMode="External"/><Relationship Id="rId5" Type="http://schemas.openxmlformats.org/officeDocument/2006/relationships/hyperlink" Target="https://sankcijas.fid.gov.lv/" TargetMode="External"/><Relationship Id="rId4" Type="http://schemas.openxmlformats.org/officeDocument/2006/relationships/hyperlink" Target="https://www.mfa.gov.lv/lv/sankcija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24280" y="2035652"/>
            <a:ext cx="4311816" cy="2343308"/>
          </a:xfrm>
        </p:spPr>
        <p:txBody>
          <a:bodyPr/>
          <a:lstStyle/>
          <a:p>
            <a:pPr algn="ctr"/>
            <a:endParaRPr lang="lv-LV" dirty="0"/>
          </a:p>
          <a:p>
            <a:pPr algn="ctr"/>
            <a:r>
              <a:rPr lang="lv-LV" dirty="0"/>
              <a:t>Muitas joma - s</a:t>
            </a:r>
            <a:r>
              <a:rPr lang="en-US" dirty="0" err="1"/>
              <a:t>ankcijas</a:t>
            </a:r>
            <a:endParaRPr lang="lv-LV" dirty="0"/>
          </a:p>
        </p:txBody>
      </p:sp>
      <p:sp>
        <p:nvSpPr>
          <p:cNvPr id="3" name="Text Placeholder 2"/>
          <p:cNvSpPr>
            <a:spLocks noGrp="1"/>
          </p:cNvSpPr>
          <p:nvPr>
            <p:ph type="body" sz="quarter" idx="14"/>
          </p:nvPr>
        </p:nvSpPr>
        <p:spPr>
          <a:xfrm>
            <a:off x="983974" y="4035287"/>
            <a:ext cx="4040146" cy="1085353"/>
          </a:xfrm>
        </p:spPr>
        <p:txBody>
          <a:bodyPr>
            <a:normAutofit/>
          </a:bodyPr>
          <a:lstStyle/>
          <a:p>
            <a:pPr>
              <a:lnSpc>
                <a:spcPct val="120000"/>
              </a:lnSpc>
              <a:spcBef>
                <a:spcPts val="0"/>
              </a:spcBef>
            </a:pPr>
            <a:endParaRPr lang="lv-LV" dirty="0"/>
          </a:p>
          <a:p>
            <a:pPr>
              <a:lnSpc>
                <a:spcPct val="120000"/>
              </a:lnSpc>
              <a:spcBef>
                <a:spcPts val="0"/>
              </a:spcBef>
            </a:pPr>
            <a:r>
              <a:rPr lang="lv-LV" dirty="0"/>
              <a:t>Valsts ieņēmumu dienesta </a:t>
            </a:r>
          </a:p>
          <a:p>
            <a:pPr>
              <a:lnSpc>
                <a:spcPct val="120000"/>
              </a:lnSpc>
              <a:spcBef>
                <a:spcPts val="0"/>
              </a:spcBef>
            </a:pPr>
            <a:r>
              <a:rPr lang="lv-LV" dirty="0"/>
              <a:t>Muitas pārvalde</a:t>
            </a:r>
          </a:p>
          <a:p>
            <a:endParaRPr lang="lv-LV" dirty="0"/>
          </a:p>
        </p:txBody>
      </p:sp>
    </p:spTree>
    <p:extLst>
      <p:ext uri="{BB962C8B-B14F-4D97-AF65-F5344CB8AC3E}">
        <p14:creationId xmlns:p14="http://schemas.microsoft.com/office/powerpoint/2010/main" val="1417918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6F0F6-1155-45AA-8009-AC6CD8159ABC}"/>
              </a:ext>
            </a:extLst>
          </p:cNvPr>
          <p:cNvSpPr>
            <a:spLocks noGrp="1"/>
          </p:cNvSpPr>
          <p:nvPr>
            <p:ph type="title"/>
          </p:nvPr>
        </p:nvSpPr>
        <p:spPr/>
        <p:txBody>
          <a:bodyPr/>
          <a:lstStyle/>
          <a:p>
            <a:r>
              <a:rPr lang="lv-LV" dirty="0">
                <a:solidFill>
                  <a:srgbClr val="003366"/>
                </a:solidFill>
                <a:ea typeface="Times New Roman" panose="02020603050405020304" pitchFamily="18" charset="0"/>
              </a:rPr>
              <a:t>Papildus aicinām</a:t>
            </a:r>
            <a:endParaRPr lang="lv-LV" dirty="0">
              <a:solidFill>
                <a:srgbClr val="003366"/>
              </a:solidFill>
            </a:endParaRPr>
          </a:p>
        </p:txBody>
      </p:sp>
      <p:sp>
        <p:nvSpPr>
          <p:cNvPr id="3" name="Rectangle 2">
            <a:extLst>
              <a:ext uri="{FF2B5EF4-FFF2-40B4-BE49-F238E27FC236}">
                <a16:creationId xmlns:a16="http://schemas.microsoft.com/office/drawing/2014/main" id="{B0EE8A94-3C22-45C1-B2CA-623B61BC549E}"/>
              </a:ext>
            </a:extLst>
          </p:cNvPr>
          <p:cNvSpPr/>
          <p:nvPr/>
        </p:nvSpPr>
        <p:spPr>
          <a:xfrm>
            <a:off x="1104405" y="1690688"/>
            <a:ext cx="9571511" cy="4524315"/>
          </a:xfrm>
          <a:prstGeom prst="rect">
            <a:avLst/>
          </a:prstGeom>
        </p:spPr>
        <p:txBody>
          <a:bodyPr wrap="square">
            <a:spAutoFit/>
          </a:bodyPr>
          <a:lstStyle/>
          <a:p>
            <a:pPr algn="just"/>
            <a:r>
              <a:rPr lang="lv-LV" dirty="0">
                <a:solidFill>
                  <a:srgbClr val="000000"/>
                </a:solidFill>
                <a:ea typeface="Times New Roman" panose="02020603050405020304" pitchFamily="18" charset="0"/>
              </a:rPr>
              <a:t>Muitas operācijās iesaistītajiem - informāciju meklēt un pārbaudīt VID </a:t>
            </a:r>
            <a:r>
              <a:rPr lang="lv-LV" b="1" dirty="0">
                <a:solidFill>
                  <a:srgbClr val="C00000"/>
                </a:solidFill>
                <a:ea typeface="Times New Roman" panose="02020603050405020304" pitchFamily="18" charset="0"/>
              </a:rPr>
              <a:t>Integrētā tarifa vadības sistēmas (</a:t>
            </a:r>
            <a:r>
              <a:rPr lang="lv-LV" b="1" dirty="0">
                <a:solidFill>
                  <a:srgbClr val="C00000"/>
                </a:solidFill>
                <a:ea typeface="Times New Roman" panose="02020603050405020304" pitchFamily="18" charset="0"/>
                <a:hlinkClick r:id="rId3"/>
              </a:rPr>
              <a:t>ITVS</a:t>
            </a:r>
            <a:r>
              <a:rPr lang="lv-LV" b="1" dirty="0">
                <a:solidFill>
                  <a:srgbClr val="C00000"/>
                </a:solidFill>
                <a:ea typeface="Times New Roman" panose="02020603050405020304" pitchFamily="18" charset="0"/>
              </a:rPr>
              <a:t>) </a:t>
            </a:r>
            <a:r>
              <a:rPr lang="lv-LV" dirty="0">
                <a:solidFill>
                  <a:srgbClr val="000000"/>
                </a:solidFill>
                <a:ea typeface="Times New Roman" panose="02020603050405020304" pitchFamily="18" charset="0"/>
              </a:rPr>
              <a:t>mājas lapā, sadaļā TARIC – pasākumi – preces kodam.</a:t>
            </a:r>
          </a:p>
          <a:p>
            <a:pPr lvl="0" algn="just">
              <a:spcAft>
                <a:spcPts val="0"/>
              </a:spcAft>
            </a:pPr>
            <a:endParaRPr lang="lv-LV" dirty="0">
              <a:solidFill>
                <a:srgbClr val="000000"/>
              </a:solidFill>
              <a:ea typeface="Times New Roman" panose="02020603050405020304" pitchFamily="18" charset="0"/>
            </a:endParaRPr>
          </a:p>
          <a:p>
            <a:pPr marL="800100" lvl="1" indent="-342900" algn="just">
              <a:buFont typeface="Wingdings" panose="05000000000000000000" pitchFamily="2" charset="2"/>
              <a:buChar char="Ø"/>
            </a:pPr>
            <a:r>
              <a:rPr lang="lv-LV" dirty="0">
                <a:solidFill>
                  <a:srgbClr val="000000"/>
                </a:solidFill>
                <a:ea typeface="Times New Roman" panose="02020603050405020304" pitchFamily="18" charset="0"/>
              </a:rPr>
              <a:t>Rūpīgi iepazīties ar normatīviem aktiem un to izmaiņām</a:t>
            </a:r>
          </a:p>
          <a:p>
            <a:pPr marL="800100" lvl="1" indent="-342900" algn="just">
              <a:buFont typeface="Wingdings" panose="05000000000000000000" pitchFamily="2" charset="2"/>
              <a:buChar char="Ø"/>
            </a:pPr>
            <a:endParaRPr lang="lv-LV" dirty="0">
              <a:solidFill>
                <a:srgbClr val="000000"/>
              </a:solidFill>
              <a:ea typeface="Times New Roman" panose="02020603050405020304" pitchFamily="18" charset="0"/>
            </a:endParaRPr>
          </a:p>
          <a:p>
            <a:pPr marL="800100" lvl="1" indent="-342900" algn="just">
              <a:buFont typeface="Wingdings" panose="05000000000000000000" pitchFamily="2" charset="2"/>
              <a:buChar char="Ø"/>
            </a:pPr>
            <a:r>
              <a:rPr lang="lv-LV" dirty="0">
                <a:solidFill>
                  <a:srgbClr val="000000"/>
                </a:solidFill>
                <a:ea typeface="Times New Roman" panose="02020603050405020304" pitchFamily="18" charset="0"/>
              </a:rPr>
              <a:t>sekot līdzi jaunākajām izmaiņām Ārlietu ministrijas mājas lapā sadaļā “Sankcijas”</a:t>
            </a:r>
            <a:r>
              <a:rPr lang="lv-LV" dirty="0">
                <a:solidFill>
                  <a:srgbClr val="FF0000"/>
                </a:solidFill>
                <a:ea typeface="Times New Roman" panose="02020603050405020304" pitchFamily="18" charset="0"/>
              </a:rPr>
              <a:t> </a:t>
            </a:r>
            <a:r>
              <a:rPr lang="lv-LV" dirty="0">
                <a:solidFill>
                  <a:srgbClr val="FF0000"/>
                </a:solidFill>
                <a:ea typeface="Times New Roman" panose="02020603050405020304" pitchFamily="18" charset="0"/>
                <a:hlinkClick r:id="rId4"/>
              </a:rPr>
              <a:t>https://www.mfa.gov.lv/lv/sankcijas</a:t>
            </a:r>
            <a:endParaRPr lang="lv-LV" dirty="0">
              <a:solidFill>
                <a:srgbClr val="FF0000"/>
              </a:solidFill>
              <a:ea typeface="Times New Roman" panose="02020603050405020304" pitchFamily="18" charset="0"/>
            </a:endParaRPr>
          </a:p>
          <a:p>
            <a:pPr lvl="1" algn="just"/>
            <a:endParaRPr lang="lv-LV" dirty="0">
              <a:solidFill>
                <a:srgbClr val="FF0000"/>
              </a:solidFill>
              <a:ea typeface="Times New Roman" panose="02020603050405020304" pitchFamily="18" charset="0"/>
            </a:endParaRPr>
          </a:p>
          <a:p>
            <a:pPr marL="800100" lvl="1" indent="-342900" algn="just">
              <a:buFont typeface="Wingdings" panose="05000000000000000000" pitchFamily="2" charset="2"/>
              <a:buChar char="Ø"/>
            </a:pPr>
            <a:r>
              <a:rPr lang="lv-LV" dirty="0">
                <a:solidFill>
                  <a:srgbClr val="000000"/>
                </a:solidFill>
                <a:ea typeface="Times New Roman" panose="02020603050405020304" pitchFamily="18" charset="0"/>
              </a:rPr>
              <a:t>Izmantot Finanšu izlūkošanas dienesta rīku: </a:t>
            </a:r>
            <a:r>
              <a:rPr lang="lv-LV" dirty="0">
                <a:solidFill>
                  <a:srgbClr val="000000"/>
                </a:solidFill>
                <a:ea typeface="Times New Roman" panose="02020603050405020304" pitchFamily="18" charset="0"/>
                <a:hlinkClick r:id="rId5"/>
              </a:rPr>
              <a:t>https://sankcijas.fid.gov.lv/</a:t>
            </a:r>
            <a:r>
              <a:rPr lang="lv-LV" dirty="0">
                <a:solidFill>
                  <a:srgbClr val="000000"/>
                </a:solidFill>
                <a:ea typeface="Times New Roman" panose="02020603050405020304" pitchFamily="18" charset="0"/>
              </a:rPr>
              <a:t> </a:t>
            </a:r>
          </a:p>
          <a:p>
            <a:pPr lvl="1" algn="just"/>
            <a:endParaRPr lang="lv-LV" dirty="0">
              <a:solidFill>
                <a:srgbClr val="FF0000"/>
              </a:solidFill>
              <a:ea typeface="Times New Roman" panose="02020603050405020304" pitchFamily="18" charset="0"/>
            </a:endParaRPr>
          </a:p>
          <a:p>
            <a:pPr marL="800100" lvl="1" indent="-342900" algn="just">
              <a:buFont typeface="Wingdings" panose="05000000000000000000" pitchFamily="2" charset="2"/>
              <a:buChar char="Ø"/>
            </a:pPr>
            <a:r>
              <a:rPr lang="lv-LV" dirty="0">
                <a:solidFill>
                  <a:srgbClr val="000000"/>
                </a:solidFill>
                <a:ea typeface="Times New Roman" panose="02020603050405020304" pitchFamily="18" charset="0"/>
              </a:rPr>
              <a:t>Sankcionētās personas un uzņēmumus var pārbaudīt arī s</a:t>
            </a:r>
            <a:r>
              <a:rPr lang="lv-LV" altLang="lv-LV" dirty="0">
                <a:solidFill>
                  <a:srgbClr val="000000"/>
                </a:solidFill>
                <a:cs typeface="Arial" panose="020B0604020202020204" pitchFamily="34" charset="0"/>
              </a:rPr>
              <a:t>ankciju kartē: </a:t>
            </a:r>
            <a:r>
              <a:rPr lang="lv-LV" altLang="lv-LV" dirty="0">
                <a:solidFill>
                  <a:schemeClr val="tx2"/>
                </a:solidFill>
                <a:cs typeface="Arial" panose="020B0604020202020204" pitchFamily="34" charset="0"/>
                <a:hlinkClick r:id="rId6"/>
              </a:rPr>
              <a:t>https://www.sanctionsmap.eu/#/main</a:t>
            </a:r>
            <a:r>
              <a:rPr lang="lv-LV" altLang="lv-LV" dirty="0">
                <a:solidFill>
                  <a:schemeClr val="tx2"/>
                </a:solidFill>
                <a:cs typeface="Arial" panose="020B0604020202020204" pitchFamily="34" charset="0"/>
              </a:rPr>
              <a:t> </a:t>
            </a:r>
          </a:p>
          <a:p>
            <a:endParaRPr lang="lv-LV" dirty="0">
              <a:solidFill>
                <a:srgbClr val="44546A"/>
              </a:solidFill>
              <a:latin typeface="Verdana" panose="020B0604030504040204" pitchFamily="34" charset="0"/>
              <a:ea typeface="Calibri" panose="020F0502020204030204" pitchFamily="34" charset="0"/>
              <a:cs typeface="Times New Roman" panose="02020603050405020304" pitchFamily="18" charset="0"/>
            </a:endParaRPr>
          </a:p>
          <a:p>
            <a:pPr marL="742950" lvl="1" indent="-285750">
              <a:buFont typeface="Wingdings" panose="05000000000000000000" pitchFamily="2" charset="2"/>
              <a:buChar char="Ø"/>
            </a:pPr>
            <a:r>
              <a:rPr lang="lv-LV" dirty="0">
                <a:solidFill>
                  <a:srgbClr val="000000"/>
                </a:solidFill>
                <a:latin typeface="Verdana" panose="020B0604030504040204" pitchFamily="34" charset="0"/>
                <a:ea typeface="Calibri" panose="020F0502020204030204" pitchFamily="34" charset="0"/>
                <a:cs typeface="Times New Roman" panose="02020603050405020304" pitchFamily="18" charset="0"/>
              </a:rPr>
              <a:t>Vēl pirms muitas darījuma veikt pilnīgu un efektīvu pārbaudi, lai izvairītos no sadarbības ar personu, pret kuru ir noteiktas arī cita veida sankcijas </a:t>
            </a:r>
            <a:endParaRPr lang="lv-LV" dirty="0">
              <a:solidFill>
                <a:srgbClr val="000000"/>
              </a:solidFill>
            </a:endParaRPr>
          </a:p>
        </p:txBody>
      </p:sp>
    </p:spTree>
    <p:extLst>
      <p:ext uri="{BB962C8B-B14F-4D97-AF65-F5344CB8AC3E}">
        <p14:creationId xmlns:p14="http://schemas.microsoft.com/office/powerpoint/2010/main" val="2983939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1B13960F-EFBA-427D-B6AB-1D637A1CB52F}"/>
              </a:ext>
            </a:extLst>
          </p:cNvPr>
          <p:cNvSpPr txBox="1">
            <a:spLocks/>
          </p:cNvSpPr>
          <p:nvPr/>
        </p:nvSpPr>
        <p:spPr>
          <a:xfrm>
            <a:off x="175592" y="266145"/>
            <a:ext cx="10515600" cy="9058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012269"/>
                </a:solidFill>
                <a:latin typeface="Verdana" panose="020B0604030504040204" pitchFamily="34" charset="0"/>
                <a:ea typeface="Verdana" panose="020B0604030504040204" pitchFamily="34" charset="0"/>
                <a:cs typeface="+mj-cs"/>
              </a:defRPr>
            </a:lvl1pPr>
          </a:lstStyle>
          <a:p>
            <a:pPr algn="ctr"/>
            <a:r>
              <a:rPr lang="en-US" sz="3200" dirty="0" err="1"/>
              <a:t>Sankcijas</a:t>
            </a:r>
            <a:r>
              <a:rPr lang="en-US" sz="3200" dirty="0"/>
              <a:t> RU</a:t>
            </a:r>
            <a:r>
              <a:rPr lang="lv-LV" sz="3200" dirty="0"/>
              <a:t> uz 16.03.2022</a:t>
            </a:r>
          </a:p>
        </p:txBody>
      </p:sp>
      <p:sp>
        <p:nvSpPr>
          <p:cNvPr id="3" name="Rounded Rectangle 2"/>
          <p:cNvSpPr/>
          <p:nvPr/>
        </p:nvSpPr>
        <p:spPr>
          <a:xfrm>
            <a:off x="175592" y="1828800"/>
            <a:ext cx="2231277" cy="10089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a:p>
            <a:pPr algn="ctr"/>
            <a:r>
              <a:rPr lang="lv-LV" sz="2800" b="1" dirty="0"/>
              <a:t>Eksports</a:t>
            </a:r>
          </a:p>
          <a:p>
            <a:pPr algn="ctr"/>
            <a:r>
              <a:rPr lang="lv-LV" sz="1600" b="1" dirty="0">
                <a:solidFill>
                  <a:srgbClr val="FF0000"/>
                </a:solidFill>
              </a:rPr>
              <a:t>aizliegts</a:t>
            </a:r>
            <a:endParaRPr lang="en-US" sz="1600" b="1" dirty="0">
              <a:solidFill>
                <a:srgbClr val="FF0000"/>
              </a:solidFill>
            </a:endParaRPr>
          </a:p>
          <a:p>
            <a:pPr algn="ctr"/>
            <a:endParaRPr lang="en-US" b="1" dirty="0">
              <a:solidFill>
                <a:schemeClr val="accent5">
                  <a:lumMod val="60000"/>
                  <a:lumOff val="40000"/>
                </a:schemeClr>
              </a:solidFill>
            </a:endParaRPr>
          </a:p>
          <a:p>
            <a:pPr algn="ctr"/>
            <a:endParaRPr lang="lv-LV" b="1" dirty="0">
              <a:solidFill>
                <a:schemeClr val="accent5">
                  <a:lumMod val="60000"/>
                  <a:lumOff val="40000"/>
                </a:schemeClr>
              </a:solidFill>
            </a:endParaRPr>
          </a:p>
        </p:txBody>
      </p:sp>
      <p:sp>
        <p:nvSpPr>
          <p:cNvPr id="15" name="Rectangle 14"/>
          <p:cNvSpPr/>
          <p:nvPr/>
        </p:nvSpPr>
        <p:spPr>
          <a:xfrm>
            <a:off x="2501462" y="1019503"/>
            <a:ext cx="8071946" cy="3584028"/>
          </a:xfrm>
          <a:prstGeom prst="rect">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lv-LV" dirty="0">
              <a:solidFill>
                <a:schemeClr val="tx1"/>
              </a:solidFill>
            </a:endParaRPr>
          </a:p>
          <a:p>
            <a:pPr marL="285750" indent="-285750">
              <a:buFont typeface="Arial" panose="020B0604020202020204" pitchFamily="34" charset="0"/>
              <a:buChar char="•"/>
            </a:pPr>
            <a:r>
              <a:rPr lang="lv-LV" dirty="0">
                <a:solidFill>
                  <a:schemeClr val="tx1"/>
                </a:solidFill>
              </a:rPr>
              <a:t>dubultā pielietojuma preces,</a:t>
            </a:r>
            <a:r>
              <a:rPr lang="en-US" dirty="0">
                <a:solidFill>
                  <a:schemeClr val="tx1"/>
                </a:solidFill>
              </a:rPr>
              <a:t> </a:t>
            </a:r>
            <a:endParaRPr lang="lv-LV" dirty="0">
              <a:solidFill>
                <a:schemeClr val="tx1"/>
              </a:solidFill>
            </a:endParaRPr>
          </a:p>
          <a:p>
            <a:pPr marL="285750" indent="-285750">
              <a:buFont typeface="Arial" panose="020B0604020202020204" pitchFamily="34" charset="0"/>
              <a:buChar char="•"/>
            </a:pPr>
            <a:r>
              <a:rPr lang="en-US" dirty="0">
                <a:solidFill>
                  <a:schemeClr val="tx1"/>
                </a:solidFill>
              </a:rPr>
              <a:t>prec</a:t>
            </a:r>
            <a:r>
              <a:rPr lang="lv-LV" dirty="0">
                <a:solidFill>
                  <a:schemeClr val="tx1"/>
                </a:solidFill>
              </a:rPr>
              <a:t>es</a:t>
            </a:r>
            <a:r>
              <a:rPr lang="en-US" dirty="0">
                <a:solidFill>
                  <a:schemeClr val="tx1"/>
                </a:solidFill>
              </a:rPr>
              <a:t> (naftas ieguvei)</a:t>
            </a:r>
            <a:r>
              <a:rPr lang="lv-LV" dirty="0">
                <a:solidFill>
                  <a:schemeClr val="tx1"/>
                </a:solidFill>
              </a:rPr>
              <a:t> KN kodi Regulā 833/2014, </a:t>
            </a:r>
          </a:p>
          <a:p>
            <a:pPr marL="285750" indent="-285750">
              <a:buFont typeface="Arial" panose="020B0604020202020204" pitchFamily="34" charset="0"/>
              <a:buChar char="•"/>
            </a:pPr>
            <a:r>
              <a:rPr lang="lv-LV" dirty="0">
                <a:solidFill>
                  <a:schemeClr val="tx1"/>
                </a:solidFill>
              </a:rPr>
              <a:t>militārās preces,</a:t>
            </a:r>
          </a:p>
          <a:p>
            <a:pPr marL="285750" indent="-285750">
              <a:buFont typeface="Arial" panose="020B0604020202020204" pitchFamily="34" charset="0"/>
              <a:buChar char="•"/>
            </a:pPr>
            <a:r>
              <a:rPr lang="lv-LV" b="1" dirty="0">
                <a:solidFill>
                  <a:srgbClr val="FF0000"/>
                </a:solidFill>
              </a:rPr>
              <a:t>8479 89 97, 8419 40 00, 8419 89 98, 8419 89 10, 8421 39 15, 8421 39 25, 8421 39 35, 8421 39 85, 8456 90 00, 8543 70 90, 8419 89 30, 88 </a:t>
            </a:r>
            <a:r>
              <a:rPr lang="lv-LV" b="1" dirty="0">
                <a:solidFill>
                  <a:schemeClr val="tx1"/>
                </a:solidFill>
              </a:rPr>
              <a:t>eksports </a:t>
            </a:r>
            <a:r>
              <a:rPr lang="lv-LV" dirty="0">
                <a:solidFill>
                  <a:schemeClr val="tx1"/>
                </a:solidFill>
              </a:rPr>
              <a:t>atļauts tikai līdz </a:t>
            </a:r>
            <a:r>
              <a:rPr lang="lv-LV" b="1" dirty="0">
                <a:solidFill>
                  <a:srgbClr val="0070C0"/>
                </a:solidFill>
              </a:rPr>
              <a:t>27.05.2022.</a:t>
            </a:r>
            <a:r>
              <a:rPr lang="lv-LV" b="1" dirty="0">
                <a:solidFill>
                  <a:schemeClr val="tx1"/>
                </a:solidFill>
              </a:rPr>
              <a:t> </a:t>
            </a:r>
            <a:r>
              <a:rPr lang="lv-LV" dirty="0">
                <a:solidFill>
                  <a:schemeClr val="tx1"/>
                </a:solidFill>
              </a:rPr>
              <a:t>un tikai līgumiem, kas noslēgti pirms</a:t>
            </a:r>
            <a:r>
              <a:rPr lang="lv-LV" b="1" dirty="0">
                <a:solidFill>
                  <a:schemeClr val="tx1"/>
                </a:solidFill>
              </a:rPr>
              <a:t> </a:t>
            </a:r>
            <a:r>
              <a:rPr lang="lv-LV" b="1" dirty="0">
                <a:solidFill>
                  <a:srgbClr val="0070C0"/>
                </a:solidFill>
              </a:rPr>
              <a:t>26.02.2022.</a:t>
            </a:r>
          </a:p>
          <a:p>
            <a:pPr marL="285750" indent="-285750">
              <a:buFont typeface="Arial" panose="020B0604020202020204" pitchFamily="34" charset="0"/>
              <a:buChar char="•"/>
            </a:pPr>
            <a:r>
              <a:rPr lang="lv-LV" dirty="0">
                <a:solidFill>
                  <a:schemeClr val="tx1"/>
                </a:solidFill>
              </a:rPr>
              <a:t>sankcionētās personas (fiziskās un juridiskās)</a:t>
            </a:r>
          </a:p>
          <a:p>
            <a:pPr marL="285750" indent="-285750">
              <a:buFont typeface="Arial" panose="020B0604020202020204" pitchFamily="34" charset="0"/>
              <a:buChar char="•"/>
            </a:pPr>
            <a:r>
              <a:rPr lang="lv-LV" dirty="0">
                <a:solidFill>
                  <a:schemeClr val="tx1"/>
                </a:solidFill>
              </a:rPr>
              <a:t>Regulas </a:t>
            </a:r>
            <a:r>
              <a:rPr lang="lv-LV" b="1" dirty="0">
                <a:solidFill>
                  <a:srgbClr val="00B050"/>
                </a:solidFill>
              </a:rPr>
              <a:t>2022/428</a:t>
            </a:r>
            <a:r>
              <a:rPr lang="lv-LV" dirty="0">
                <a:solidFill>
                  <a:schemeClr val="tx1"/>
                </a:solidFill>
              </a:rPr>
              <a:t> XVIII PIELIKUMS </a:t>
            </a:r>
            <a:r>
              <a:rPr lang="lv-LV" b="1" dirty="0">
                <a:solidFill>
                  <a:schemeClr val="tx1"/>
                </a:solidFill>
              </a:rPr>
              <a:t>luksusa preces</a:t>
            </a:r>
            <a:r>
              <a:rPr lang="lv-LV" dirty="0">
                <a:solidFill>
                  <a:schemeClr val="tx1"/>
                </a:solidFill>
              </a:rPr>
              <a:t>, kas pārsniedz </a:t>
            </a:r>
            <a:r>
              <a:rPr lang="lv-LV" b="1" dirty="0">
                <a:solidFill>
                  <a:srgbClr val="FF0000"/>
                </a:solidFill>
              </a:rPr>
              <a:t>300 EUR </a:t>
            </a:r>
            <a:r>
              <a:rPr lang="lv-LV" dirty="0">
                <a:solidFill>
                  <a:schemeClr val="tx1"/>
                </a:solidFill>
              </a:rPr>
              <a:t>vērtību par vienību </a:t>
            </a:r>
            <a:r>
              <a:rPr lang="lv-LV" i="1" dirty="0">
                <a:solidFill>
                  <a:schemeClr val="tx1"/>
                </a:solidFill>
              </a:rPr>
              <a:t>(</a:t>
            </a:r>
            <a:r>
              <a:rPr lang="lv-LV" i="1" u="sng" dirty="0">
                <a:solidFill>
                  <a:schemeClr val="tx1"/>
                </a:solidFill>
              </a:rPr>
              <a:t>zirgi, kaviārs, trifeles, vīni, ādas izstrādājumi, mēteļi, dārglietas)</a:t>
            </a:r>
            <a:r>
              <a:rPr lang="lv-LV" i="1" dirty="0">
                <a:solidFill>
                  <a:schemeClr val="tx1"/>
                </a:solidFill>
              </a:rPr>
              <a:t>, </a:t>
            </a:r>
            <a:r>
              <a:rPr lang="lv-LV" dirty="0">
                <a:solidFill>
                  <a:schemeClr val="tx1"/>
                </a:solidFill>
              </a:rPr>
              <a:t>elektroniskas mājsaimniecības ierīces, kuru vērtība pārsniedz </a:t>
            </a:r>
            <a:r>
              <a:rPr lang="lv-LV" b="1" dirty="0">
                <a:solidFill>
                  <a:srgbClr val="FF0000"/>
                </a:solidFill>
              </a:rPr>
              <a:t>750 EUR</a:t>
            </a:r>
            <a:r>
              <a:rPr lang="lv-LV" dirty="0">
                <a:solidFill>
                  <a:schemeClr val="tx1"/>
                </a:solidFill>
              </a:rPr>
              <a:t>, automašīnas utt.</a:t>
            </a:r>
          </a:p>
          <a:p>
            <a:endParaRPr lang="lv-LV" b="1" dirty="0">
              <a:solidFill>
                <a:srgbClr val="00B0F0"/>
              </a:solidFill>
            </a:endParaRPr>
          </a:p>
        </p:txBody>
      </p:sp>
      <p:sp>
        <p:nvSpPr>
          <p:cNvPr id="22" name="Rectangle 21"/>
          <p:cNvSpPr/>
          <p:nvPr/>
        </p:nvSpPr>
        <p:spPr>
          <a:xfrm>
            <a:off x="2501462" y="4875112"/>
            <a:ext cx="8071947" cy="172538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lv-LV" dirty="0">
              <a:solidFill>
                <a:schemeClr val="tx1"/>
              </a:solidFill>
            </a:endParaRPr>
          </a:p>
          <a:p>
            <a:pPr marL="285750" indent="-285750">
              <a:buFont typeface="Arial" panose="020B0604020202020204" pitchFamily="34" charset="0"/>
              <a:buChar char="•"/>
            </a:pPr>
            <a:r>
              <a:rPr lang="lv-LV" dirty="0">
                <a:solidFill>
                  <a:schemeClr val="bg1"/>
                </a:solidFill>
              </a:rPr>
              <a:t>militārās preces </a:t>
            </a:r>
          </a:p>
          <a:p>
            <a:pPr marL="285750" indent="-285750">
              <a:buFont typeface="Arial" panose="020B0604020202020204" pitchFamily="34" charset="0"/>
              <a:buChar char="•"/>
            </a:pPr>
            <a:r>
              <a:rPr lang="lv-LV" dirty="0">
                <a:solidFill>
                  <a:schemeClr val="bg1"/>
                </a:solidFill>
              </a:rPr>
              <a:t>sankcionētās personas (fiziskās un juridiskās)</a:t>
            </a:r>
          </a:p>
          <a:p>
            <a:pPr marL="285750" indent="-285750">
              <a:buFont typeface="Arial" panose="020B0604020202020204" pitchFamily="34" charset="0"/>
              <a:buChar char="•"/>
            </a:pPr>
            <a:r>
              <a:rPr lang="lv-LV" dirty="0">
                <a:solidFill>
                  <a:schemeClr val="bg1"/>
                </a:solidFill>
              </a:rPr>
              <a:t>Regulas </a:t>
            </a:r>
            <a:r>
              <a:rPr lang="lv-LV" b="1" dirty="0">
                <a:solidFill>
                  <a:srgbClr val="00B050"/>
                </a:solidFill>
              </a:rPr>
              <a:t>2022/428 </a:t>
            </a:r>
            <a:r>
              <a:rPr lang="lv-LV" dirty="0">
                <a:solidFill>
                  <a:schemeClr val="bg1"/>
                </a:solidFill>
              </a:rPr>
              <a:t>XVII PIELIKUMS ( KN kodi) </a:t>
            </a:r>
            <a:r>
              <a:rPr lang="lv-LV" b="1" dirty="0">
                <a:solidFill>
                  <a:srgbClr val="FF0000"/>
                </a:solidFill>
              </a:rPr>
              <a:t>dzelzs un tērauda izstrādājumu saraksts</a:t>
            </a:r>
            <a:r>
              <a:rPr lang="lv-LV" b="1" dirty="0">
                <a:solidFill>
                  <a:schemeClr val="bg1"/>
                </a:solidFill>
              </a:rPr>
              <a:t> </a:t>
            </a:r>
            <a:r>
              <a:rPr lang="lv-LV" dirty="0">
                <a:solidFill>
                  <a:schemeClr val="bg1"/>
                </a:solidFill>
              </a:rPr>
              <a:t>atļauts tikai līdz </a:t>
            </a:r>
            <a:r>
              <a:rPr lang="lv-LV" b="1" dirty="0">
                <a:solidFill>
                  <a:srgbClr val="00B0F0"/>
                </a:solidFill>
              </a:rPr>
              <a:t>17.06.2022.</a:t>
            </a:r>
            <a:r>
              <a:rPr lang="lv-LV" dirty="0">
                <a:solidFill>
                  <a:schemeClr val="bg1"/>
                </a:solidFill>
              </a:rPr>
              <a:t> un tikai līgumiem, kas noslēgti pirms </a:t>
            </a:r>
            <a:r>
              <a:rPr lang="lv-LV" b="1" dirty="0">
                <a:solidFill>
                  <a:srgbClr val="00B0F0"/>
                </a:solidFill>
              </a:rPr>
              <a:t>16.03.2022.</a:t>
            </a:r>
          </a:p>
          <a:p>
            <a:pPr marL="285750" indent="-285750">
              <a:buFont typeface="Arial" panose="020B0604020202020204" pitchFamily="34" charset="0"/>
              <a:buChar char="•"/>
            </a:pPr>
            <a:endParaRPr lang="lv-LV" dirty="0">
              <a:solidFill>
                <a:schemeClr val="bg1"/>
              </a:solidFill>
            </a:endParaRPr>
          </a:p>
        </p:txBody>
      </p:sp>
      <p:sp>
        <p:nvSpPr>
          <p:cNvPr id="11" name="Rounded Rectangle 10"/>
          <p:cNvSpPr/>
          <p:nvPr/>
        </p:nvSpPr>
        <p:spPr>
          <a:xfrm>
            <a:off x="175592" y="5202621"/>
            <a:ext cx="2231277" cy="8092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Title 9"/>
          <p:cNvSpPr>
            <a:spLocks noGrp="1"/>
          </p:cNvSpPr>
          <p:nvPr>
            <p:ph type="title"/>
          </p:nvPr>
        </p:nvSpPr>
        <p:spPr>
          <a:xfrm>
            <a:off x="84084" y="5150069"/>
            <a:ext cx="2322786" cy="933943"/>
          </a:xfrm>
        </p:spPr>
        <p:txBody>
          <a:bodyPr/>
          <a:lstStyle/>
          <a:p>
            <a:pPr algn="ctr"/>
            <a:r>
              <a:rPr lang="lv-LV" dirty="0">
                <a:solidFill>
                  <a:schemeClr val="bg1"/>
                </a:solidFill>
              </a:rPr>
              <a:t> Imports</a:t>
            </a:r>
            <a:r>
              <a:rPr lang="lv-LV" dirty="0"/>
              <a:t>     </a:t>
            </a:r>
            <a:r>
              <a:rPr lang="lv-LV" sz="1600" dirty="0">
                <a:solidFill>
                  <a:srgbClr val="FF0000"/>
                </a:solidFill>
              </a:rPr>
              <a:t>aizliegts</a:t>
            </a:r>
          </a:p>
        </p:txBody>
      </p:sp>
    </p:spTree>
    <p:extLst>
      <p:ext uri="{BB962C8B-B14F-4D97-AF65-F5344CB8AC3E}">
        <p14:creationId xmlns:p14="http://schemas.microsoft.com/office/powerpoint/2010/main" val="250813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1B13960F-EFBA-427D-B6AB-1D637A1CB52F}"/>
              </a:ext>
            </a:extLst>
          </p:cNvPr>
          <p:cNvSpPr txBox="1">
            <a:spLocks/>
          </p:cNvSpPr>
          <p:nvPr/>
        </p:nvSpPr>
        <p:spPr>
          <a:xfrm>
            <a:off x="175592" y="266145"/>
            <a:ext cx="10515600" cy="6797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012269"/>
                </a:solidFill>
                <a:latin typeface="Verdana" panose="020B0604030504040204" pitchFamily="34" charset="0"/>
                <a:ea typeface="Verdana" panose="020B0604030504040204" pitchFamily="34" charset="0"/>
                <a:cs typeface="+mj-cs"/>
              </a:defRPr>
            </a:lvl1pPr>
          </a:lstStyle>
          <a:p>
            <a:pPr algn="ctr"/>
            <a:r>
              <a:rPr lang="en-US" sz="3200" dirty="0" err="1"/>
              <a:t>Sankcijas</a:t>
            </a:r>
            <a:r>
              <a:rPr lang="en-US" sz="3200" dirty="0"/>
              <a:t> </a:t>
            </a:r>
            <a:r>
              <a:rPr lang="lv-LV" sz="3200" dirty="0"/>
              <a:t>BY uz 16.03.2022</a:t>
            </a:r>
          </a:p>
        </p:txBody>
      </p:sp>
      <p:sp>
        <p:nvSpPr>
          <p:cNvPr id="3" name="Rounded Rectangle 2"/>
          <p:cNvSpPr/>
          <p:nvPr/>
        </p:nvSpPr>
        <p:spPr>
          <a:xfrm>
            <a:off x="175593" y="1618593"/>
            <a:ext cx="1663718" cy="8303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a:p>
            <a:pPr algn="ctr"/>
            <a:r>
              <a:rPr lang="lv-LV" sz="2000" b="1" dirty="0"/>
              <a:t>Eksports </a:t>
            </a:r>
            <a:r>
              <a:rPr lang="lv-LV" sz="1600" b="1" dirty="0">
                <a:solidFill>
                  <a:srgbClr val="FF0000"/>
                </a:solidFill>
              </a:rPr>
              <a:t>aizliegts</a:t>
            </a:r>
            <a:endParaRPr lang="en-US" sz="1600" b="1" dirty="0">
              <a:solidFill>
                <a:srgbClr val="FF0000"/>
              </a:solidFill>
            </a:endParaRPr>
          </a:p>
          <a:p>
            <a:pPr algn="ctr"/>
            <a:endParaRPr lang="en-US" b="1" dirty="0">
              <a:solidFill>
                <a:schemeClr val="accent5">
                  <a:lumMod val="60000"/>
                  <a:lumOff val="40000"/>
                </a:schemeClr>
              </a:solidFill>
            </a:endParaRPr>
          </a:p>
          <a:p>
            <a:pPr algn="ctr"/>
            <a:endParaRPr lang="lv-LV" b="1" dirty="0">
              <a:solidFill>
                <a:schemeClr val="accent5">
                  <a:lumMod val="60000"/>
                  <a:lumOff val="40000"/>
                </a:schemeClr>
              </a:solidFill>
            </a:endParaRPr>
          </a:p>
        </p:txBody>
      </p:sp>
      <p:sp>
        <p:nvSpPr>
          <p:cNvPr id="15" name="Rectangle 14"/>
          <p:cNvSpPr/>
          <p:nvPr/>
        </p:nvSpPr>
        <p:spPr>
          <a:xfrm>
            <a:off x="2354317" y="1093076"/>
            <a:ext cx="8061437" cy="2564524"/>
          </a:xfrm>
          <a:prstGeom prst="rect">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lv-LV" sz="1600" dirty="0">
                <a:solidFill>
                  <a:schemeClr val="tx1"/>
                </a:solidFill>
              </a:rPr>
              <a:t>dubultā pielietojuma preces,</a:t>
            </a:r>
            <a:r>
              <a:rPr lang="en-US" sz="1600" dirty="0">
                <a:solidFill>
                  <a:schemeClr val="tx1"/>
                </a:solidFill>
              </a:rPr>
              <a:t> </a:t>
            </a:r>
            <a:endParaRPr lang="lv-LV" sz="1600" dirty="0">
              <a:solidFill>
                <a:schemeClr val="tx1"/>
              </a:solidFill>
            </a:endParaRPr>
          </a:p>
          <a:p>
            <a:pPr marL="285750" indent="-285750">
              <a:buFont typeface="Arial" panose="020B0604020202020204" pitchFamily="34" charset="0"/>
              <a:buChar char="•"/>
            </a:pPr>
            <a:r>
              <a:rPr lang="lv-LV" sz="1600" dirty="0">
                <a:solidFill>
                  <a:schemeClr val="tx1"/>
                </a:solidFill>
              </a:rPr>
              <a:t>militārās preces,</a:t>
            </a:r>
          </a:p>
          <a:p>
            <a:pPr marL="285750" indent="-285750">
              <a:buFont typeface="Arial" panose="020B0604020202020204" pitchFamily="34" charset="0"/>
              <a:buChar char="•"/>
            </a:pPr>
            <a:r>
              <a:rPr lang="lv-LV" sz="1600" dirty="0">
                <a:solidFill>
                  <a:schemeClr val="tx1"/>
                </a:solidFill>
              </a:rPr>
              <a:t>Tabakas ražošanai paredzētās preces </a:t>
            </a:r>
            <a:r>
              <a:rPr lang="lv-LV" sz="1600" b="1" dirty="0">
                <a:solidFill>
                  <a:schemeClr val="tx1"/>
                </a:solidFill>
              </a:rPr>
              <a:t>3302 90,</a:t>
            </a:r>
            <a:r>
              <a:rPr lang="lv-LV" sz="1600" dirty="0">
                <a:solidFill>
                  <a:schemeClr val="tx1"/>
                </a:solidFill>
              </a:rPr>
              <a:t> </a:t>
            </a:r>
            <a:r>
              <a:rPr lang="lv-LV" sz="1600" b="1" dirty="0">
                <a:solidFill>
                  <a:schemeClr val="tx1"/>
                </a:solidFill>
              </a:rPr>
              <a:t>4823 90, 4813, 8208 90 00, 8478</a:t>
            </a:r>
          </a:p>
          <a:p>
            <a:pPr marL="285750" indent="-285750">
              <a:buFont typeface="Arial" panose="020B0604020202020204" pitchFamily="34" charset="0"/>
              <a:buChar char="•"/>
            </a:pPr>
            <a:r>
              <a:rPr lang="lv-LV" sz="1600" dirty="0">
                <a:solidFill>
                  <a:schemeClr val="tx1"/>
                </a:solidFill>
              </a:rPr>
              <a:t>Regulas 2022/355 XII Pielikums </a:t>
            </a:r>
            <a:r>
              <a:rPr lang="lv-LV" sz="1400" b="1" dirty="0">
                <a:solidFill>
                  <a:srgbClr val="FF0000"/>
                </a:solidFill>
              </a:rPr>
              <a:t>8401, 8402, 8404, 8405, 8408, 8409, 8413, 8415, 8416, 8420, 8421, 8422, 8423, 8424, 8425, 8426, 8427, 8428, 8429, 8443, 8466, 8480, 8514, 8547, 8539, 8504, 8474, 8430, 8445, 8467, 8481, 8529, 8548, 8544, 8505, 8475, 8431, 8447, 8468, 8483, 8537, 8444 00, 8545, 8507, 8477, 8439, 8448, 8471, 8484, 8538, 8449 00, 8503, 8511, 8479, 8441, 8453, 8442, 8454, 8457 utt. </a:t>
            </a:r>
            <a:r>
              <a:rPr lang="lv-LV" sz="1600" b="1" dirty="0">
                <a:solidFill>
                  <a:schemeClr val="tx1"/>
                </a:solidFill>
              </a:rPr>
              <a:t>eksports</a:t>
            </a:r>
            <a:r>
              <a:rPr lang="lv-LV" sz="1600" dirty="0">
                <a:solidFill>
                  <a:schemeClr val="tx1"/>
                </a:solidFill>
              </a:rPr>
              <a:t> atļauts tikai līdz </a:t>
            </a:r>
            <a:r>
              <a:rPr lang="lv-LV" sz="1600" b="1" dirty="0">
                <a:solidFill>
                  <a:srgbClr val="0070C0"/>
                </a:solidFill>
              </a:rPr>
              <a:t>04.06.2022. </a:t>
            </a:r>
            <a:r>
              <a:rPr lang="lv-LV" sz="1600" dirty="0">
                <a:solidFill>
                  <a:schemeClr val="tx1"/>
                </a:solidFill>
              </a:rPr>
              <a:t>un tikai līgumiem, kas noslēgti pirms</a:t>
            </a:r>
            <a:r>
              <a:rPr lang="lv-LV" sz="1600" b="1" dirty="0">
                <a:solidFill>
                  <a:schemeClr val="tx1"/>
                </a:solidFill>
              </a:rPr>
              <a:t> </a:t>
            </a:r>
            <a:r>
              <a:rPr lang="lv-LV" sz="1600" b="1" dirty="0">
                <a:solidFill>
                  <a:srgbClr val="0070C0"/>
                </a:solidFill>
              </a:rPr>
              <a:t>02.03.2022.</a:t>
            </a:r>
          </a:p>
        </p:txBody>
      </p:sp>
      <p:sp>
        <p:nvSpPr>
          <p:cNvPr id="22" name="Rectangle 21"/>
          <p:cNvSpPr/>
          <p:nvPr/>
        </p:nvSpPr>
        <p:spPr>
          <a:xfrm>
            <a:off x="2354317" y="3804745"/>
            <a:ext cx="9490843" cy="2942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lv-LV" sz="1600" b="1" dirty="0"/>
          </a:p>
          <a:p>
            <a:pPr marL="285750" indent="-285750">
              <a:buFont typeface="Arial" panose="020B0604020202020204" pitchFamily="34" charset="0"/>
              <a:buChar char="•"/>
            </a:pPr>
            <a:r>
              <a:rPr lang="lv-LV" sz="1600" b="1" dirty="0"/>
              <a:t>Sankcionētās personas (fiziskās un juridiskās)</a:t>
            </a:r>
          </a:p>
          <a:p>
            <a:pPr marL="285750" indent="-285750">
              <a:buFont typeface="Arial" panose="020B0604020202020204" pitchFamily="34" charset="0"/>
              <a:buChar char="•"/>
            </a:pPr>
            <a:r>
              <a:rPr lang="lv-LV" sz="1600" dirty="0"/>
              <a:t>Naftas produkti </a:t>
            </a:r>
            <a:r>
              <a:rPr lang="lv-LV" sz="1600" b="1" dirty="0"/>
              <a:t>2707, 2711, 2712, 2712, 2713, 2715, </a:t>
            </a:r>
          </a:p>
          <a:p>
            <a:pPr marL="285750" indent="-285750">
              <a:buFont typeface="Arial" panose="020B0604020202020204" pitchFamily="34" charset="0"/>
              <a:buChar char="•"/>
            </a:pPr>
            <a:r>
              <a:rPr lang="lv-LV" sz="1600" dirty="0"/>
              <a:t>Mēslošanas līdzekļi </a:t>
            </a:r>
            <a:r>
              <a:rPr lang="lv-LV" sz="1600" b="1" dirty="0"/>
              <a:t>3104 20, 3105 20 10, 3105 20 90, 3105 60 00, 3105 90 20, 3105 90 80</a:t>
            </a:r>
          </a:p>
          <a:p>
            <a:pPr marL="285750" indent="-285750">
              <a:buFont typeface="Arial" panose="020B0604020202020204" pitchFamily="34" charset="0"/>
              <a:buChar char="•"/>
            </a:pPr>
            <a:r>
              <a:rPr lang="lv-LV" sz="1600" dirty="0"/>
              <a:t>  Jaunas gumijas pneimatiskās riepas </a:t>
            </a:r>
            <a:r>
              <a:rPr lang="lv-LV" sz="1600" b="1" dirty="0">
                <a:solidFill>
                  <a:srgbClr val="FF0000"/>
                </a:solidFill>
              </a:rPr>
              <a:t>4011</a:t>
            </a:r>
          </a:p>
          <a:p>
            <a:pPr lvl="1"/>
            <a:r>
              <a:rPr lang="lv-LV" sz="1600" dirty="0"/>
              <a:t>Koks, koka izstrādājumi </a:t>
            </a:r>
            <a:r>
              <a:rPr lang="lv-LV" sz="1600" b="1" dirty="0">
                <a:solidFill>
                  <a:srgbClr val="FF0000"/>
                </a:solidFill>
              </a:rPr>
              <a:t>44</a:t>
            </a:r>
          </a:p>
          <a:p>
            <a:pPr lvl="1"/>
            <a:r>
              <a:rPr lang="en-US" sz="1600" dirty="0"/>
              <a:t>Cements,</a:t>
            </a:r>
            <a:r>
              <a:rPr lang="lv-LV" sz="1600" dirty="0"/>
              <a:t> cementa, betona, akmens izstrādājumi </a:t>
            </a:r>
            <a:r>
              <a:rPr lang="lv-LV" sz="1600" b="1" dirty="0">
                <a:solidFill>
                  <a:srgbClr val="FF0000"/>
                </a:solidFill>
              </a:rPr>
              <a:t>2523 </a:t>
            </a:r>
            <a:r>
              <a:rPr lang="lv-LV" sz="1600" dirty="0">
                <a:solidFill>
                  <a:schemeClr val="bg1"/>
                </a:solidFill>
              </a:rPr>
              <a:t>un</a:t>
            </a:r>
            <a:r>
              <a:rPr lang="lv-LV" sz="1600" b="1" dirty="0">
                <a:solidFill>
                  <a:srgbClr val="FF0000"/>
                </a:solidFill>
              </a:rPr>
              <a:t> 6810</a:t>
            </a:r>
          </a:p>
          <a:p>
            <a:pPr lvl="1"/>
            <a:r>
              <a:rPr lang="lv-LV" sz="1600" dirty="0"/>
              <a:t>Dzelzs un tērauds, izstrādājumi </a:t>
            </a:r>
            <a:r>
              <a:rPr lang="lv-LV" sz="1600" b="1" dirty="0">
                <a:solidFill>
                  <a:srgbClr val="FF0000"/>
                </a:solidFill>
              </a:rPr>
              <a:t>72</a:t>
            </a:r>
            <a:r>
              <a:rPr lang="lv-LV" sz="1600" dirty="0"/>
              <a:t> un </a:t>
            </a:r>
            <a:r>
              <a:rPr lang="lv-LV" sz="1600" b="1" dirty="0">
                <a:solidFill>
                  <a:srgbClr val="FF0000"/>
                </a:solidFill>
              </a:rPr>
              <a:t>73  </a:t>
            </a:r>
          </a:p>
          <a:p>
            <a:pPr lvl="1"/>
            <a:r>
              <a:rPr lang="lv-LV" sz="1600" b="1" dirty="0">
                <a:solidFill>
                  <a:schemeClr val="bg1"/>
                </a:solidFill>
              </a:rPr>
              <a:t>imports</a:t>
            </a:r>
            <a:r>
              <a:rPr lang="lv-LV" sz="1600" dirty="0">
                <a:solidFill>
                  <a:schemeClr val="bg1"/>
                </a:solidFill>
              </a:rPr>
              <a:t> atļauts tikai līdz </a:t>
            </a:r>
            <a:r>
              <a:rPr lang="lv-LV" sz="1600" b="1" dirty="0">
                <a:solidFill>
                  <a:srgbClr val="00B0F0"/>
                </a:solidFill>
              </a:rPr>
              <a:t>04.06.2022.</a:t>
            </a:r>
            <a:r>
              <a:rPr lang="lv-LV" sz="1600" b="1" dirty="0">
                <a:solidFill>
                  <a:schemeClr val="bg1"/>
                </a:solidFill>
              </a:rPr>
              <a:t> </a:t>
            </a:r>
            <a:r>
              <a:rPr lang="lv-LV" sz="1600" dirty="0">
                <a:solidFill>
                  <a:schemeClr val="bg1"/>
                </a:solidFill>
              </a:rPr>
              <a:t>un tikai līgumiem, kas noslēgti pirms</a:t>
            </a:r>
            <a:r>
              <a:rPr lang="lv-LV" sz="1600" b="1" dirty="0">
                <a:solidFill>
                  <a:schemeClr val="bg1"/>
                </a:solidFill>
              </a:rPr>
              <a:t> </a:t>
            </a:r>
            <a:r>
              <a:rPr lang="lv-LV" sz="1600" b="1" dirty="0">
                <a:solidFill>
                  <a:srgbClr val="00B0F0"/>
                </a:solidFill>
              </a:rPr>
              <a:t>02.03.2022.</a:t>
            </a:r>
          </a:p>
          <a:p>
            <a:pPr marL="285750" indent="-285750">
              <a:buFont typeface="Arial" panose="020B0604020202020204" pitchFamily="34" charset="0"/>
              <a:buChar char="•"/>
            </a:pPr>
            <a:endParaRPr lang="lv-LV" b="1" dirty="0"/>
          </a:p>
        </p:txBody>
      </p:sp>
      <p:sp>
        <p:nvSpPr>
          <p:cNvPr id="10" name="Rounded Rectangle 9"/>
          <p:cNvSpPr/>
          <p:nvPr/>
        </p:nvSpPr>
        <p:spPr>
          <a:xfrm>
            <a:off x="175592" y="4351283"/>
            <a:ext cx="1947498" cy="9249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a:p>
            <a:pPr algn="ctr"/>
            <a:r>
              <a:rPr lang="lv-LV" sz="2800" b="1" dirty="0"/>
              <a:t>Imports</a:t>
            </a:r>
          </a:p>
          <a:p>
            <a:pPr algn="ctr"/>
            <a:r>
              <a:rPr lang="lv-LV" sz="1600" b="1" dirty="0">
                <a:solidFill>
                  <a:srgbClr val="FF0000"/>
                </a:solidFill>
              </a:rPr>
              <a:t>aizliegts</a:t>
            </a:r>
            <a:endParaRPr lang="en-US" sz="1600" b="1" dirty="0">
              <a:solidFill>
                <a:srgbClr val="FF0000"/>
              </a:solidFill>
            </a:endParaRPr>
          </a:p>
          <a:p>
            <a:pPr algn="ctr"/>
            <a:endParaRPr lang="en-US" b="1" dirty="0">
              <a:solidFill>
                <a:schemeClr val="accent5">
                  <a:lumMod val="60000"/>
                  <a:lumOff val="40000"/>
                </a:schemeClr>
              </a:solidFill>
            </a:endParaRPr>
          </a:p>
          <a:p>
            <a:pPr algn="ctr"/>
            <a:endParaRPr lang="lv-LV" b="1" dirty="0">
              <a:solidFill>
                <a:schemeClr val="accent5">
                  <a:lumMod val="60000"/>
                  <a:lumOff val="40000"/>
                </a:schemeClr>
              </a:solidFill>
            </a:endParaRPr>
          </a:p>
        </p:txBody>
      </p:sp>
    </p:spTree>
    <p:extLst>
      <p:ext uri="{BB962C8B-B14F-4D97-AF65-F5344CB8AC3E}">
        <p14:creationId xmlns:p14="http://schemas.microsoft.com/office/powerpoint/2010/main" val="2909921174"/>
      </p:ext>
    </p:extLst>
  </p:cSld>
  <p:clrMapOvr>
    <a:masterClrMapping/>
  </p:clrMapOvr>
</p:sld>
</file>

<file path=ppt/theme/theme1.xml><?xml version="1.0" encoding="utf-8"?>
<a:theme xmlns:a="http://schemas.openxmlformats.org/drawingml/2006/main" name="VID dizains">
  <a:themeElements>
    <a:clrScheme name="Custom 1">
      <a:dk1>
        <a:srgbClr val="001933"/>
      </a:dk1>
      <a:lt1>
        <a:sysClr val="window" lastClr="FFFFFF"/>
      </a:lt1>
      <a:dk2>
        <a:srgbClr val="000000"/>
      </a:dk2>
      <a:lt2>
        <a:srgbClr val="E7E6E6"/>
      </a:lt2>
      <a:accent1>
        <a:srgbClr val="002060"/>
      </a:accent1>
      <a:accent2>
        <a:srgbClr val="8496B0"/>
      </a:accent2>
      <a:accent3>
        <a:srgbClr val="A5A5A5"/>
      </a:accent3>
      <a:accent4>
        <a:srgbClr val="005390"/>
      </a:accent4>
      <a:accent5>
        <a:srgbClr val="0070C0"/>
      </a:accent5>
      <a:accent6>
        <a:srgbClr val="0033CC"/>
      </a:accent6>
      <a:hlink>
        <a:srgbClr val="0070C0"/>
      </a:hlink>
      <a:folHlink>
        <a:srgbClr val="0070C0"/>
      </a:folHlink>
    </a:clrScheme>
    <a:fontScheme name="VI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7540</TotalTime>
  <Words>592</Words>
  <Application>Microsoft Office PowerPoint</Application>
  <PresentationFormat>Widescreen</PresentationFormat>
  <Paragraphs>58</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Times New Roman</vt:lpstr>
      <vt:lpstr>Verdana</vt:lpstr>
      <vt:lpstr>Wingdings</vt:lpstr>
      <vt:lpstr>VID dizains</vt:lpstr>
      <vt:lpstr>PowerPoint Presentation</vt:lpstr>
      <vt:lpstr>Papildus aicinām</vt:lpstr>
      <vt:lpstr> Imports     aizliegts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Valsts ieņēmumu dienests</dc:creator>
  <cp:lastModifiedBy>Atis Pīlāts</cp:lastModifiedBy>
  <cp:revision>672</cp:revision>
  <cp:lastPrinted>2022-03-17T06:26:33Z</cp:lastPrinted>
  <dcterms:created xsi:type="dcterms:W3CDTF">2021-01-15T13:13:07Z</dcterms:created>
  <dcterms:modified xsi:type="dcterms:W3CDTF">2022-03-17T06:34:28Z</dcterms:modified>
</cp:coreProperties>
</file>